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302" r:id="rId4"/>
    <p:sldId id="360" r:id="rId5"/>
    <p:sldId id="354" r:id="rId6"/>
    <p:sldId id="355" r:id="rId7"/>
    <p:sldId id="356" r:id="rId8"/>
    <p:sldId id="357" r:id="rId9"/>
    <p:sldId id="358" r:id="rId10"/>
    <p:sldId id="359" r:id="rId11"/>
    <p:sldId id="361" r:id="rId12"/>
    <p:sldId id="363" r:id="rId13"/>
    <p:sldId id="362" r:id="rId14"/>
    <p:sldId id="284" r:id="rId15"/>
    <p:sldId id="267" r:id="rId16"/>
    <p:sldId id="28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92" autoAdjust="0"/>
    <p:restoredTop sz="94660"/>
  </p:normalViewPr>
  <p:slideViewPr>
    <p:cSldViewPr snapToGrid="0">
      <p:cViewPr varScale="1">
        <p:scale>
          <a:sx n="84" d="100"/>
          <a:sy n="84" d="100"/>
        </p:scale>
        <p:origin x="1136"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FFE961-F5B3-41E0-AF2F-B98DF9154574}" type="datetimeFigureOut">
              <a:rPr lang="en-AU" smtClean="0"/>
              <a:t>17/10/2025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12C924-96FC-4ACD-8C11-6FB7C3AFF653}" type="slidenum">
              <a:rPr lang="en-AU" smtClean="0"/>
              <a:t>‹#›</a:t>
            </a:fld>
            <a:endParaRPr lang="en-AU"/>
          </a:p>
        </p:txBody>
      </p:sp>
    </p:spTree>
    <p:extLst>
      <p:ext uri="{BB962C8B-B14F-4D97-AF65-F5344CB8AC3E}">
        <p14:creationId xmlns:p14="http://schemas.microsoft.com/office/powerpoint/2010/main" val="1193714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34493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B86579-9261-4851-8431-AE8CB120AF89}" type="datetimeFigureOut">
              <a:rPr lang="en-AU" smtClean="0"/>
              <a:t>17/10/2025</a:t>
            </a:fld>
            <a:endParaRPr lang="en-AU"/>
          </a:p>
        </p:txBody>
      </p:sp>
      <p:sp>
        <p:nvSpPr>
          <p:cNvPr id="5" name="Footer Placeholder 4"/>
          <p:cNvSpPr>
            <a:spLocks noGrp="1"/>
          </p:cNvSpPr>
          <p:nvPr>
            <p:ph type="ftr" sz="quarter" idx="11"/>
          </p:nvPr>
        </p:nvSpPr>
        <p:spPr/>
        <p:txBody>
          <a:bodyPr/>
          <a:lstStyle/>
          <a:p>
            <a:endParaRPr lang="en-AU"/>
          </a:p>
        </p:txBody>
      </p:sp>
    </p:spTree>
    <p:extLst>
      <p:ext uri="{BB962C8B-B14F-4D97-AF65-F5344CB8AC3E}">
        <p14:creationId xmlns:p14="http://schemas.microsoft.com/office/powerpoint/2010/main" val="5881430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B86579-9261-4851-8431-AE8CB120AF89}" type="datetimeFigureOut">
              <a:rPr lang="en-AU" smtClean="0"/>
              <a:t>17/10/2025</a:t>
            </a:fld>
            <a:endParaRPr lang="en-AU"/>
          </a:p>
        </p:txBody>
      </p:sp>
      <p:sp>
        <p:nvSpPr>
          <p:cNvPr id="5" name="Footer Placeholder 4"/>
          <p:cNvSpPr>
            <a:spLocks noGrp="1"/>
          </p:cNvSpPr>
          <p:nvPr>
            <p:ph type="ftr" sz="quarter" idx="11"/>
          </p:nvPr>
        </p:nvSpPr>
        <p:spPr/>
        <p:txBody>
          <a:bodyPr/>
          <a:lstStyle/>
          <a:p>
            <a:endParaRPr lang="en-A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D049280-AF85-4243-BE55-81FB2B1E33DA}"/>
              </a:ext>
            </a:extLst>
          </p:cNvPr>
          <p:cNvSpPr txBox="1"/>
          <p:nvPr userDrawn="1"/>
        </p:nvSpPr>
        <p:spPr>
          <a:xfrm>
            <a:off x="10105901" y="6459785"/>
            <a:ext cx="1816925" cy="307777"/>
          </a:xfrm>
          <a:prstGeom prst="rect">
            <a:avLst/>
          </a:prstGeom>
          <a:noFill/>
        </p:spPr>
        <p:txBody>
          <a:bodyPr wrap="square" rtlCol="0">
            <a:spAutoFit/>
          </a:bodyPr>
          <a:lstStyle/>
          <a:p>
            <a:r>
              <a:rPr lang="en-US" sz="1400" dirty="0"/>
              <a:t>©BeeHealthyStories</a:t>
            </a:r>
          </a:p>
        </p:txBody>
      </p:sp>
    </p:spTree>
    <p:extLst>
      <p:ext uri="{BB962C8B-B14F-4D97-AF65-F5344CB8AC3E}">
        <p14:creationId xmlns:p14="http://schemas.microsoft.com/office/powerpoint/2010/main" val="16353884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B86579-9261-4851-8431-AE8CB120AF89}" type="datetimeFigureOut">
              <a:rPr lang="en-AU" smtClean="0"/>
              <a:t>17/10/2025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927B3BFD-01C8-4C7F-8F39-96074B03617B}" type="slidenum">
              <a:rPr lang="en-AU" smtClean="0"/>
              <a:t>‹#›</a:t>
            </a:fld>
            <a:endParaRPr lang="en-AU"/>
          </a:p>
        </p:txBody>
      </p:sp>
    </p:spTree>
    <p:extLst>
      <p:ext uri="{BB962C8B-B14F-4D97-AF65-F5344CB8AC3E}">
        <p14:creationId xmlns:p14="http://schemas.microsoft.com/office/powerpoint/2010/main" val="5594341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B86579-9261-4851-8431-AE8CB120AF89}" type="datetimeFigureOut">
              <a:rPr lang="en-AU" smtClean="0"/>
              <a:t>17/10/2025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a:xfrm>
            <a:off x="9900458" y="6459785"/>
            <a:ext cx="1312025" cy="365125"/>
          </a:xfrm>
          <a:prstGeom prst="rect">
            <a:avLst/>
          </a:prstGeom>
        </p:spPr>
        <p:txBody>
          <a:bodyPr/>
          <a:lstStyle/>
          <a:p>
            <a:fld id="{927B3BFD-01C8-4C7F-8F39-96074B03617B}" type="slidenum">
              <a:rPr lang="en-AU" smtClean="0"/>
              <a:t>‹#›</a:t>
            </a:fld>
            <a:endParaRPr lang="en-AU"/>
          </a:p>
        </p:txBody>
      </p:sp>
    </p:spTree>
    <p:extLst>
      <p:ext uri="{BB962C8B-B14F-4D97-AF65-F5344CB8AC3E}">
        <p14:creationId xmlns:p14="http://schemas.microsoft.com/office/powerpoint/2010/main" val="290689312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B86579-9261-4851-8431-AE8CB120AF89}" type="datetimeFigureOut">
              <a:rPr lang="en-AU" smtClean="0"/>
              <a:t>17/10/2025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a:xfrm>
            <a:off x="9900458" y="6459785"/>
            <a:ext cx="1312025" cy="365125"/>
          </a:xfrm>
          <a:prstGeom prst="rect">
            <a:avLst/>
          </a:prstGeom>
        </p:spPr>
        <p:txBody>
          <a:bodyPr/>
          <a:lstStyle/>
          <a:p>
            <a:fld id="{927B3BFD-01C8-4C7F-8F39-96074B03617B}" type="slidenum">
              <a:rPr lang="en-AU" smtClean="0"/>
              <a:t>‹#›</a:t>
            </a:fld>
            <a:endParaRPr lang="en-AU"/>
          </a:p>
        </p:txBody>
      </p:sp>
    </p:spTree>
    <p:extLst>
      <p:ext uri="{BB962C8B-B14F-4D97-AF65-F5344CB8AC3E}">
        <p14:creationId xmlns:p14="http://schemas.microsoft.com/office/powerpoint/2010/main" val="15808949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Slide Number Placeholder 8">
            <a:extLst>
              <a:ext uri="{FF2B5EF4-FFF2-40B4-BE49-F238E27FC236}">
                <a16:creationId xmlns:a16="http://schemas.microsoft.com/office/drawing/2014/main" id="{9C00248C-E1D5-A34B-B7D7-F0409F4CDFDA}"/>
              </a:ext>
            </a:extLst>
          </p:cNvPr>
          <p:cNvSpPr>
            <a:spLocks noGrp="1"/>
          </p:cNvSpPr>
          <p:nvPr>
            <p:ph type="sldNum" sz="quarter" idx="12"/>
          </p:nvPr>
        </p:nvSpPr>
        <p:spPr>
          <a:xfrm>
            <a:off x="9995461" y="6446837"/>
            <a:ext cx="2193379" cy="365125"/>
          </a:xfrm>
          <a:prstGeom prst="rect">
            <a:avLst/>
          </a:prstGeom>
        </p:spPr>
        <p:txBody>
          <a:bodyPr/>
          <a:lstStyle>
            <a:lvl1pPr>
              <a:defRPr>
                <a:solidFill>
                  <a:schemeClr val="tx1"/>
                </a:solidFill>
              </a:defRPr>
            </a:lvl1pPr>
          </a:lstStyle>
          <a:p>
            <a:r>
              <a:rPr lang="en-AU" dirty="0"/>
              <a:t>©BeeHealthyStories</a:t>
            </a:r>
          </a:p>
        </p:txBody>
      </p:sp>
    </p:spTree>
    <p:extLst>
      <p:ext uri="{BB962C8B-B14F-4D97-AF65-F5344CB8AC3E}">
        <p14:creationId xmlns:p14="http://schemas.microsoft.com/office/powerpoint/2010/main" val="27106514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0B86579-9261-4851-8431-AE8CB120AF89}" type="datetimeFigureOut">
              <a:rPr lang="en-AU" smtClean="0"/>
              <a:t>17/10/2025</a:t>
            </a:fld>
            <a:endParaRPr lang="en-A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AU"/>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lvl1pPr>
              <a:defRPr>
                <a:solidFill>
                  <a:schemeClr val="tx2"/>
                </a:solidFill>
              </a:defRPr>
            </a:lvl1pPr>
          </a:lstStyle>
          <a:p>
            <a:fld id="{927B3BFD-01C8-4C7F-8F39-96074B03617B}" type="slidenum">
              <a:rPr lang="en-AU" smtClean="0"/>
              <a:t>‹#›</a:t>
            </a:fld>
            <a:endParaRPr lang="en-AU"/>
          </a:p>
        </p:txBody>
      </p:sp>
    </p:spTree>
    <p:extLst>
      <p:ext uri="{BB962C8B-B14F-4D97-AF65-F5344CB8AC3E}">
        <p14:creationId xmlns:p14="http://schemas.microsoft.com/office/powerpoint/2010/main" val="33845766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0B86579-9261-4851-8431-AE8CB120AF89}" type="datetimeFigureOut">
              <a:rPr lang="en-AU" smtClean="0"/>
              <a:t>17/10/2025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927B3BFD-01C8-4C7F-8F39-96074B03617B}" type="slidenum">
              <a:rPr lang="en-AU" smtClean="0"/>
              <a:t>‹#›</a:t>
            </a:fld>
            <a:endParaRPr lang="en-AU"/>
          </a:p>
        </p:txBody>
      </p:sp>
    </p:spTree>
    <p:extLst>
      <p:ext uri="{BB962C8B-B14F-4D97-AF65-F5344CB8AC3E}">
        <p14:creationId xmlns:p14="http://schemas.microsoft.com/office/powerpoint/2010/main" val="26000970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B86579-9261-4851-8431-AE8CB120AF89}" type="datetimeFigureOut">
              <a:rPr lang="en-AU" smtClean="0"/>
              <a:t>17/10/2025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927B3BFD-01C8-4C7F-8F39-96074B03617B}" type="slidenum">
              <a:rPr lang="en-AU" smtClean="0"/>
              <a:t>‹#›</a:t>
            </a:fld>
            <a:endParaRPr lang="en-AU"/>
          </a:p>
        </p:txBody>
      </p:sp>
    </p:spTree>
    <p:extLst>
      <p:ext uri="{BB962C8B-B14F-4D97-AF65-F5344CB8AC3E}">
        <p14:creationId xmlns:p14="http://schemas.microsoft.com/office/powerpoint/2010/main" val="395515407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B86579-9261-4851-8431-AE8CB120AF89}" type="datetimeFigureOut">
              <a:rPr lang="en-AU" smtClean="0"/>
              <a:t>17/10/2025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927B3BFD-01C8-4C7F-8F39-96074B03617B}" type="slidenum">
              <a:rPr lang="en-AU" smtClean="0"/>
              <a:t>‹#›</a:t>
            </a:fld>
            <a:endParaRPr lang="en-AU"/>
          </a:p>
        </p:txBody>
      </p:sp>
    </p:spTree>
    <p:extLst>
      <p:ext uri="{BB962C8B-B14F-4D97-AF65-F5344CB8AC3E}">
        <p14:creationId xmlns:p14="http://schemas.microsoft.com/office/powerpoint/2010/main" val="290999284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0B86579-9261-4851-8431-AE8CB120AF89}" type="datetimeFigureOut">
              <a:rPr lang="en-AU" smtClean="0"/>
              <a:t>17/10/2025</a:t>
            </a:fld>
            <a:endParaRPr lang="en-A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A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57FF9C5-CB46-F746-994B-342390B35755}"/>
              </a:ext>
            </a:extLst>
          </p:cNvPr>
          <p:cNvSpPr txBox="1"/>
          <p:nvPr userDrawn="1"/>
        </p:nvSpPr>
        <p:spPr>
          <a:xfrm>
            <a:off x="10065487" y="6503847"/>
            <a:ext cx="247006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t>
            </a:r>
            <a:r>
              <a:rPr lang="en-US" sz="1200" dirty="0" err="1"/>
              <a:t>BeeHealthystories</a:t>
            </a:r>
            <a:endParaRPr lang="en-US" sz="1200" dirty="0"/>
          </a:p>
        </p:txBody>
      </p:sp>
    </p:spTree>
    <p:extLst>
      <p:ext uri="{BB962C8B-B14F-4D97-AF65-F5344CB8AC3E}">
        <p14:creationId xmlns:p14="http://schemas.microsoft.com/office/powerpoint/2010/main" val="25662761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7.xml"/><Relationship Id="rId5" Type="http://schemas.openxmlformats.org/officeDocument/2006/relationships/image" Target="../media/image7.tiff"/><Relationship Id="rId4" Type="http://schemas.openxmlformats.org/officeDocument/2006/relationships/image" Target="../media/image6.tiff"/></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image" Target="../media/image8.emf"/><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0.emf"/><Relationship Id="rId1" Type="http://schemas.openxmlformats.org/officeDocument/2006/relationships/slideLayout" Target="../slideLayouts/slideLayout7.xml"/><Relationship Id="rId5" Type="http://schemas.openxmlformats.org/officeDocument/2006/relationships/hyperlink" Target="https://www.youtube.com/watch?v=x0HeCL6nano" TargetMode="External"/><Relationship Id="rId4" Type="http://schemas.openxmlformats.org/officeDocument/2006/relationships/image" Target="../media/image15.tiff"/></Relationships>
</file>

<file path=ppt/slides/_rels/slide6.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7.xml"/><Relationship Id="rId4" Type="http://schemas.openxmlformats.org/officeDocument/2006/relationships/image" Target="../media/image18.tiff"/></Relationships>
</file>

<file path=ppt/slides/_rels/slide7.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9.emf"/><Relationship Id="rId1" Type="http://schemas.openxmlformats.org/officeDocument/2006/relationships/slideLayout" Target="../slideLayouts/slideLayout7.xml"/><Relationship Id="rId4" Type="http://schemas.openxmlformats.org/officeDocument/2006/relationships/image" Target="../media/image20.tiff"/></Relationships>
</file>

<file path=ppt/slides/_rels/slide8.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13.emf"/><Relationship Id="rId1" Type="http://schemas.openxmlformats.org/officeDocument/2006/relationships/slideLayout" Target="../slideLayouts/slideLayout7.xml"/><Relationship Id="rId4" Type="http://schemas.openxmlformats.org/officeDocument/2006/relationships/image" Target="../media/image22.tiff"/></Relationships>
</file>

<file path=ppt/slides/_rels/slide9.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image" Target="../media/image26.tiff"/><Relationship Id="rId1" Type="http://schemas.openxmlformats.org/officeDocument/2006/relationships/slideLayout" Target="../slideLayouts/slideLayout7.xml"/><Relationship Id="rId5" Type="http://schemas.openxmlformats.org/officeDocument/2006/relationships/hyperlink" Target="https://www.youtube.com/watch?v=pJBRqespiOA" TargetMode="External"/><Relationship Id="rId4" Type="http://schemas.openxmlformats.org/officeDocument/2006/relationships/image" Target="../media/image28.tiff"/></Relationships>
</file>

<file path=ppt/slides/_rels/slide13.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www.australiancurriculum.edu.au/f-10-curriculum/cross-curriculum-priorities/sustainability/"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54" t="21240" r="5566" b="33600"/>
          <a:stretch/>
        </p:blipFill>
        <p:spPr>
          <a:xfrm>
            <a:off x="772998" y="651753"/>
            <a:ext cx="10315208" cy="3200399"/>
          </a:xfrm>
          <a:prstGeom prst="rect">
            <a:avLst/>
          </a:prstGeom>
        </p:spPr>
      </p:pic>
    </p:spTree>
    <p:extLst>
      <p:ext uri="{BB962C8B-B14F-4D97-AF65-F5344CB8AC3E}">
        <p14:creationId xmlns:p14="http://schemas.microsoft.com/office/powerpoint/2010/main" val="22714394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Lesson 1</a:t>
            </a:r>
          </a:p>
        </p:txBody>
      </p:sp>
      <p:sp>
        <p:nvSpPr>
          <p:cNvPr id="5" name="TextBox 4"/>
          <p:cNvSpPr txBox="1"/>
          <p:nvPr/>
        </p:nvSpPr>
        <p:spPr>
          <a:xfrm>
            <a:off x="115910" y="1838227"/>
            <a:ext cx="4654054" cy="2308324"/>
          </a:xfrm>
          <a:prstGeom prst="rect">
            <a:avLst/>
          </a:prstGeom>
          <a:noFill/>
        </p:spPr>
        <p:txBody>
          <a:bodyPr wrap="square" rtlCol="0">
            <a:spAutoFit/>
          </a:bodyPr>
          <a:lstStyle/>
          <a:p>
            <a:r>
              <a:rPr lang="en-GB" sz="2400" b="1" dirty="0">
                <a:latin typeface="+mj-lt"/>
              </a:rPr>
              <a:t>Learning Objective: </a:t>
            </a:r>
            <a:r>
              <a:rPr lang="en-GB" sz="2400" b="1" i="1" dirty="0">
                <a:latin typeface="+mj-lt"/>
              </a:rPr>
              <a:t>To understand what is meant by textiles</a:t>
            </a:r>
          </a:p>
          <a:p>
            <a:endParaRPr lang="en-GB" sz="2400" b="1" dirty="0"/>
          </a:p>
          <a:p>
            <a:pPr marL="342900" lvl="0" indent="-342900">
              <a:buFont typeface="Arial" panose="020B0604020202020204" pitchFamily="34" charset="0"/>
              <a:buChar char="•"/>
            </a:pPr>
            <a:r>
              <a:rPr lang="en-GB" sz="2400" dirty="0">
                <a:latin typeface="+mj-lt"/>
              </a:rPr>
              <a:t>I can name different textiles </a:t>
            </a:r>
          </a:p>
          <a:p>
            <a:pPr marL="342900" lvl="0" indent="-342900">
              <a:buFont typeface="Arial" panose="020B0604020202020204" pitchFamily="34" charset="0"/>
              <a:buChar char="•"/>
            </a:pPr>
            <a:r>
              <a:rPr lang="en-GB" sz="2400" dirty="0">
                <a:latin typeface="+mj-lt"/>
              </a:rPr>
              <a:t>I can explain where different textiles come from </a:t>
            </a:r>
          </a:p>
        </p:txBody>
      </p:sp>
      <p:pic>
        <p:nvPicPr>
          <p:cNvPr id="6" name="Picture 5">
            <a:extLst>
              <a:ext uri="{FF2B5EF4-FFF2-40B4-BE49-F238E27FC236}">
                <a16:creationId xmlns:a16="http://schemas.microsoft.com/office/drawing/2014/main" id="{3BF1744C-B04B-9543-8390-6D5E25FAC6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2330" y="353362"/>
            <a:ext cx="3990730" cy="56473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150127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0934" y="0"/>
            <a:ext cx="4387997" cy="769441"/>
          </a:xfrm>
          <a:prstGeom prst="rect">
            <a:avLst/>
          </a:prstGeom>
        </p:spPr>
        <p:txBody>
          <a:bodyPr wrap="none">
            <a:spAutoFit/>
          </a:bodyPr>
          <a:lstStyle/>
          <a:p>
            <a:pPr algn="ctr"/>
            <a:r>
              <a:rPr lang="en-GB"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mj-lt"/>
              </a:rPr>
              <a:t>What Are Textiles?</a:t>
            </a:r>
          </a:p>
        </p:txBody>
      </p:sp>
      <p:pic>
        <p:nvPicPr>
          <p:cNvPr id="8" name="Picture 7">
            <a:extLst>
              <a:ext uri="{FF2B5EF4-FFF2-40B4-BE49-F238E27FC236}">
                <a16:creationId xmlns:a16="http://schemas.microsoft.com/office/drawing/2014/main" id="{BE0B4380-0668-7048-BC3F-4384050CC47E}"/>
              </a:ext>
            </a:extLst>
          </p:cNvPr>
          <p:cNvPicPr>
            <a:picLocks noChangeAspect="1"/>
          </p:cNvPicPr>
          <p:nvPr/>
        </p:nvPicPr>
        <p:blipFill rotWithShape="1">
          <a:blip r:embed="rId2"/>
          <a:srcRect l="13458" t="23889" r="11650" b="36944"/>
          <a:stretch/>
        </p:blipFill>
        <p:spPr>
          <a:xfrm>
            <a:off x="8153400" y="0"/>
            <a:ext cx="1104900" cy="817366"/>
          </a:xfrm>
          <a:prstGeom prst="rect">
            <a:avLst/>
          </a:prstGeom>
        </p:spPr>
      </p:pic>
      <p:sp>
        <p:nvSpPr>
          <p:cNvPr id="9" name="TextBox 8">
            <a:extLst>
              <a:ext uri="{FF2B5EF4-FFF2-40B4-BE49-F238E27FC236}">
                <a16:creationId xmlns:a16="http://schemas.microsoft.com/office/drawing/2014/main" id="{479A4C93-D55C-1642-A0A3-D568E50413FD}"/>
              </a:ext>
            </a:extLst>
          </p:cNvPr>
          <p:cNvSpPr txBox="1"/>
          <p:nvPr/>
        </p:nvSpPr>
        <p:spPr>
          <a:xfrm>
            <a:off x="758740" y="1058902"/>
            <a:ext cx="10772383" cy="1200329"/>
          </a:xfrm>
          <a:prstGeom prst="rect">
            <a:avLst/>
          </a:prstGeom>
          <a:noFill/>
        </p:spPr>
        <p:txBody>
          <a:bodyPr wrap="square" rtlCol="0">
            <a:spAutoFit/>
          </a:bodyPr>
          <a:lstStyle/>
          <a:p>
            <a:r>
              <a:rPr lang="en-AU" sz="2400" dirty="0">
                <a:latin typeface="+mj-lt"/>
              </a:rPr>
              <a:t>Textiles are flexible materials made by creating an interlocking network of yarns or threads. Common examples include clothes, bed sheets, tea towels and bags. Different materials can make up textiles. </a:t>
            </a:r>
            <a:endParaRPr lang="en-AU" sz="2400" b="1" dirty="0">
              <a:latin typeface="+mj-lt"/>
            </a:endParaRPr>
          </a:p>
        </p:txBody>
      </p:sp>
      <p:sp>
        <p:nvSpPr>
          <p:cNvPr id="2" name="Rectangle 1">
            <a:extLst>
              <a:ext uri="{FF2B5EF4-FFF2-40B4-BE49-F238E27FC236}">
                <a16:creationId xmlns:a16="http://schemas.microsoft.com/office/drawing/2014/main" id="{555AED7E-94E6-6E46-9084-3A3A7D031F21}"/>
              </a:ext>
            </a:extLst>
          </p:cNvPr>
          <p:cNvSpPr/>
          <p:nvPr/>
        </p:nvSpPr>
        <p:spPr>
          <a:xfrm>
            <a:off x="2137187" y="6391420"/>
            <a:ext cx="7535614" cy="400110"/>
          </a:xfrm>
          <a:prstGeom prst="rect">
            <a:avLst/>
          </a:prstGeom>
        </p:spPr>
        <p:txBody>
          <a:bodyPr wrap="square">
            <a:spAutoFit/>
          </a:bodyPr>
          <a:lstStyle/>
          <a:p>
            <a:r>
              <a:rPr lang="en-AU" sz="2000" b="1" dirty="0">
                <a:latin typeface="+mj-lt"/>
              </a:rPr>
              <a:t>Where do we get our materials from to make all these different textiles? </a:t>
            </a:r>
            <a:endParaRPr lang="en-US" sz="2000" dirty="0">
              <a:latin typeface="+mj-lt"/>
            </a:endParaRPr>
          </a:p>
        </p:txBody>
      </p:sp>
      <p:pic>
        <p:nvPicPr>
          <p:cNvPr id="4" name="Picture 3">
            <a:extLst>
              <a:ext uri="{FF2B5EF4-FFF2-40B4-BE49-F238E27FC236}">
                <a16:creationId xmlns:a16="http://schemas.microsoft.com/office/drawing/2014/main" id="{00621F29-B153-B940-8CA1-35B92E460B0D}"/>
              </a:ext>
            </a:extLst>
          </p:cNvPr>
          <p:cNvPicPr>
            <a:picLocks noChangeAspect="1"/>
          </p:cNvPicPr>
          <p:nvPr/>
        </p:nvPicPr>
        <p:blipFill>
          <a:blip r:embed="rId3"/>
          <a:stretch>
            <a:fillRect/>
          </a:stretch>
        </p:blipFill>
        <p:spPr>
          <a:xfrm>
            <a:off x="956391" y="3256766"/>
            <a:ext cx="2922446" cy="2193447"/>
          </a:xfrm>
          <a:prstGeom prst="rect">
            <a:avLst/>
          </a:prstGeom>
        </p:spPr>
      </p:pic>
      <p:pic>
        <p:nvPicPr>
          <p:cNvPr id="5" name="Picture 4">
            <a:extLst>
              <a:ext uri="{FF2B5EF4-FFF2-40B4-BE49-F238E27FC236}">
                <a16:creationId xmlns:a16="http://schemas.microsoft.com/office/drawing/2014/main" id="{C15BDCB9-8730-DC44-8D42-8AB32B57C567}"/>
              </a:ext>
            </a:extLst>
          </p:cNvPr>
          <p:cNvPicPr>
            <a:picLocks noChangeAspect="1"/>
          </p:cNvPicPr>
          <p:nvPr/>
        </p:nvPicPr>
        <p:blipFill>
          <a:blip r:embed="rId4"/>
          <a:stretch>
            <a:fillRect/>
          </a:stretch>
        </p:blipFill>
        <p:spPr>
          <a:xfrm>
            <a:off x="4245295" y="3256767"/>
            <a:ext cx="3319397" cy="2212932"/>
          </a:xfrm>
          <a:prstGeom prst="rect">
            <a:avLst/>
          </a:prstGeom>
        </p:spPr>
      </p:pic>
      <p:pic>
        <p:nvPicPr>
          <p:cNvPr id="6" name="Picture 5">
            <a:extLst>
              <a:ext uri="{FF2B5EF4-FFF2-40B4-BE49-F238E27FC236}">
                <a16:creationId xmlns:a16="http://schemas.microsoft.com/office/drawing/2014/main" id="{617B5621-9222-B940-802A-600197E8F9CB}"/>
              </a:ext>
            </a:extLst>
          </p:cNvPr>
          <p:cNvPicPr>
            <a:picLocks noChangeAspect="1"/>
          </p:cNvPicPr>
          <p:nvPr/>
        </p:nvPicPr>
        <p:blipFill>
          <a:blip r:embed="rId5"/>
          <a:stretch>
            <a:fillRect/>
          </a:stretch>
        </p:blipFill>
        <p:spPr>
          <a:xfrm>
            <a:off x="7931150" y="3256766"/>
            <a:ext cx="3312892" cy="2212933"/>
          </a:xfrm>
          <a:prstGeom prst="rect">
            <a:avLst/>
          </a:prstGeom>
        </p:spPr>
      </p:pic>
    </p:spTree>
    <p:extLst>
      <p:ext uri="{BB962C8B-B14F-4D97-AF65-F5344CB8AC3E}">
        <p14:creationId xmlns:p14="http://schemas.microsoft.com/office/powerpoint/2010/main" val="181897097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1202" y="0"/>
            <a:ext cx="9247468" cy="769441"/>
          </a:xfrm>
          <a:prstGeom prst="rect">
            <a:avLst/>
          </a:prstGeom>
        </p:spPr>
        <p:txBody>
          <a:bodyPr wrap="none">
            <a:spAutoFit/>
          </a:bodyPr>
          <a:lstStyle/>
          <a:p>
            <a:pPr algn="ctr"/>
            <a:r>
              <a:rPr lang="en-GB"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mj-lt"/>
              </a:rPr>
              <a:t>Where do textiles originally come from?</a:t>
            </a:r>
          </a:p>
        </p:txBody>
      </p:sp>
      <p:sp>
        <p:nvSpPr>
          <p:cNvPr id="9" name="TextBox 8">
            <a:extLst>
              <a:ext uri="{FF2B5EF4-FFF2-40B4-BE49-F238E27FC236}">
                <a16:creationId xmlns:a16="http://schemas.microsoft.com/office/drawing/2014/main" id="{479A4C93-D55C-1642-A0A3-D568E50413FD}"/>
              </a:ext>
            </a:extLst>
          </p:cNvPr>
          <p:cNvSpPr txBox="1"/>
          <p:nvPr/>
        </p:nvSpPr>
        <p:spPr>
          <a:xfrm>
            <a:off x="501042" y="845960"/>
            <a:ext cx="11054040" cy="707886"/>
          </a:xfrm>
          <a:prstGeom prst="rect">
            <a:avLst/>
          </a:prstGeom>
          <a:noFill/>
        </p:spPr>
        <p:txBody>
          <a:bodyPr wrap="square" rtlCol="0">
            <a:spAutoFit/>
          </a:bodyPr>
          <a:lstStyle/>
          <a:p>
            <a:r>
              <a:rPr lang="en-AU" sz="2000" dirty="0">
                <a:latin typeface="+mj-lt"/>
              </a:rPr>
              <a:t>The materials we use can come from different places. Can you list some ideas of where you think they might be. Then click and reveal the answers under the yellow boxes. </a:t>
            </a:r>
            <a:endParaRPr lang="en-AU" sz="2000" b="1" dirty="0">
              <a:latin typeface="+mj-lt"/>
            </a:endParaRPr>
          </a:p>
        </p:txBody>
      </p:sp>
      <p:sp>
        <p:nvSpPr>
          <p:cNvPr id="10" name="TextBox 9">
            <a:extLst>
              <a:ext uri="{FF2B5EF4-FFF2-40B4-BE49-F238E27FC236}">
                <a16:creationId xmlns:a16="http://schemas.microsoft.com/office/drawing/2014/main" id="{F0FFFF72-FEC4-1948-8785-20750D139BCA}"/>
              </a:ext>
            </a:extLst>
          </p:cNvPr>
          <p:cNvSpPr txBox="1"/>
          <p:nvPr/>
        </p:nvSpPr>
        <p:spPr>
          <a:xfrm>
            <a:off x="277353" y="2145467"/>
            <a:ext cx="1727065" cy="954107"/>
          </a:xfrm>
          <a:prstGeom prst="rect">
            <a:avLst/>
          </a:prstGeom>
          <a:noFill/>
        </p:spPr>
        <p:txBody>
          <a:bodyPr wrap="square" rtlCol="0">
            <a:spAutoFit/>
          </a:bodyPr>
          <a:lstStyle/>
          <a:p>
            <a:r>
              <a:rPr lang="en-US" sz="2400" b="1" dirty="0"/>
              <a:t>Wool</a:t>
            </a:r>
          </a:p>
          <a:p>
            <a:r>
              <a:rPr lang="en-US" sz="1600" dirty="0"/>
              <a:t>Wool comes from a sheep’s coat. </a:t>
            </a:r>
          </a:p>
        </p:txBody>
      </p:sp>
      <p:sp>
        <p:nvSpPr>
          <p:cNvPr id="11" name="TextBox 10">
            <a:extLst>
              <a:ext uri="{FF2B5EF4-FFF2-40B4-BE49-F238E27FC236}">
                <a16:creationId xmlns:a16="http://schemas.microsoft.com/office/drawing/2014/main" id="{7936F2F4-17B5-7042-B087-336B51526FB3}"/>
              </a:ext>
            </a:extLst>
          </p:cNvPr>
          <p:cNvSpPr txBox="1"/>
          <p:nvPr/>
        </p:nvSpPr>
        <p:spPr>
          <a:xfrm>
            <a:off x="4087022" y="2405284"/>
            <a:ext cx="1435733" cy="1446550"/>
          </a:xfrm>
          <a:prstGeom prst="rect">
            <a:avLst/>
          </a:prstGeom>
          <a:noFill/>
        </p:spPr>
        <p:txBody>
          <a:bodyPr wrap="square" rtlCol="0">
            <a:spAutoFit/>
          </a:bodyPr>
          <a:lstStyle/>
          <a:p>
            <a:r>
              <a:rPr lang="en-US" sz="2400" b="1" dirty="0"/>
              <a:t>Leather</a:t>
            </a:r>
          </a:p>
          <a:p>
            <a:r>
              <a:rPr lang="en-US" sz="1600" dirty="0"/>
              <a:t>Leather comes from the skin of some  animals. </a:t>
            </a:r>
          </a:p>
        </p:txBody>
      </p:sp>
      <p:sp>
        <p:nvSpPr>
          <p:cNvPr id="12" name="TextBox 11">
            <a:extLst>
              <a:ext uri="{FF2B5EF4-FFF2-40B4-BE49-F238E27FC236}">
                <a16:creationId xmlns:a16="http://schemas.microsoft.com/office/drawing/2014/main" id="{25F479B9-4C41-1D4F-9C13-6DFABAA5C936}"/>
              </a:ext>
            </a:extLst>
          </p:cNvPr>
          <p:cNvSpPr txBox="1"/>
          <p:nvPr/>
        </p:nvSpPr>
        <p:spPr>
          <a:xfrm>
            <a:off x="9322209" y="2445758"/>
            <a:ext cx="1804338" cy="954107"/>
          </a:xfrm>
          <a:prstGeom prst="rect">
            <a:avLst/>
          </a:prstGeom>
          <a:noFill/>
        </p:spPr>
        <p:txBody>
          <a:bodyPr wrap="square" rtlCol="0">
            <a:spAutoFit/>
          </a:bodyPr>
          <a:lstStyle/>
          <a:p>
            <a:r>
              <a:rPr lang="en-US" sz="2400" b="1" dirty="0"/>
              <a:t>Silk</a:t>
            </a:r>
          </a:p>
          <a:p>
            <a:r>
              <a:rPr lang="en-US" sz="1600" dirty="0"/>
              <a:t>Silk comes from silk worms. </a:t>
            </a:r>
          </a:p>
        </p:txBody>
      </p:sp>
      <p:sp>
        <p:nvSpPr>
          <p:cNvPr id="13" name="TextBox 12">
            <a:extLst>
              <a:ext uri="{FF2B5EF4-FFF2-40B4-BE49-F238E27FC236}">
                <a16:creationId xmlns:a16="http://schemas.microsoft.com/office/drawing/2014/main" id="{7923F9AB-A7E1-0243-8BFB-13FA31A02A15}"/>
              </a:ext>
            </a:extLst>
          </p:cNvPr>
          <p:cNvSpPr txBox="1"/>
          <p:nvPr/>
        </p:nvSpPr>
        <p:spPr>
          <a:xfrm>
            <a:off x="1508010" y="5136031"/>
            <a:ext cx="1804338" cy="830997"/>
          </a:xfrm>
          <a:prstGeom prst="rect">
            <a:avLst/>
          </a:prstGeom>
          <a:noFill/>
        </p:spPr>
        <p:txBody>
          <a:bodyPr wrap="square" rtlCol="0">
            <a:spAutoFit/>
          </a:bodyPr>
          <a:lstStyle/>
          <a:p>
            <a:r>
              <a:rPr lang="en-US" sz="1600" b="1" dirty="0"/>
              <a:t>Cotton: </a:t>
            </a:r>
          </a:p>
          <a:p>
            <a:r>
              <a:rPr lang="en-US" sz="1600" dirty="0"/>
              <a:t>Cotton comes from cotton plants.  </a:t>
            </a:r>
          </a:p>
        </p:txBody>
      </p:sp>
      <p:sp>
        <p:nvSpPr>
          <p:cNvPr id="14" name="TextBox 13">
            <a:extLst>
              <a:ext uri="{FF2B5EF4-FFF2-40B4-BE49-F238E27FC236}">
                <a16:creationId xmlns:a16="http://schemas.microsoft.com/office/drawing/2014/main" id="{E9E72DC6-B6F3-7D46-A6ED-225F1D5D0AE6}"/>
              </a:ext>
            </a:extLst>
          </p:cNvPr>
          <p:cNvSpPr txBox="1"/>
          <p:nvPr/>
        </p:nvSpPr>
        <p:spPr>
          <a:xfrm>
            <a:off x="8017933" y="5002349"/>
            <a:ext cx="3131797" cy="1200329"/>
          </a:xfrm>
          <a:prstGeom prst="rect">
            <a:avLst/>
          </a:prstGeom>
          <a:noFill/>
        </p:spPr>
        <p:txBody>
          <a:bodyPr wrap="square" rtlCol="0">
            <a:spAutoFit/>
          </a:bodyPr>
          <a:lstStyle/>
          <a:p>
            <a:r>
              <a:rPr lang="en-US" sz="1600" b="1" dirty="0"/>
              <a:t>Synthetic Materials: </a:t>
            </a:r>
          </a:p>
          <a:p>
            <a:r>
              <a:rPr lang="en-US" sz="1400" dirty="0"/>
              <a:t>These materials are made from </a:t>
            </a:r>
            <a:r>
              <a:rPr lang="en-US" sz="1400" b="1" dirty="0"/>
              <a:t>crude oil </a:t>
            </a:r>
            <a:r>
              <a:rPr lang="en-US" sz="1400" dirty="0"/>
              <a:t>such as </a:t>
            </a:r>
            <a:r>
              <a:rPr lang="en-US" sz="1400" b="1" dirty="0"/>
              <a:t>Polyester, Nylon </a:t>
            </a:r>
            <a:r>
              <a:rPr lang="en-US" sz="1400" dirty="0"/>
              <a:t>and </a:t>
            </a:r>
            <a:r>
              <a:rPr lang="en-US" sz="1400" b="1" dirty="0"/>
              <a:t>Acrylic</a:t>
            </a:r>
            <a:r>
              <a:rPr lang="en-US" sz="1400" dirty="0"/>
              <a:t>. It is estimated around 65% of textiles are made from synthetic materials. </a:t>
            </a:r>
          </a:p>
        </p:txBody>
      </p:sp>
      <p:pic>
        <p:nvPicPr>
          <p:cNvPr id="15" name="Picture 14">
            <a:extLst>
              <a:ext uri="{FF2B5EF4-FFF2-40B4-BE49-F238E27FC236}">
                <a16:creationId xmlns:a16="http://schemas.microsoft.com/office/drawing/2014/main" id="{0EB3289D-3282-4B49-A8E7-5EAFB85F1BF3}"/>
              </a:ext>
            </a:extLst>
          </p:cNvPr>
          <p:cNvPicPr>
            <a:picLocks noChangeAspect="1"/>
          </p:cNvPicPr>
          <p:nvPr/>
        </p:nvPicPr>
        <p:blipFill>
          <a:blip r:embed="rId2"/>
          <a:stretch>
            <a:fillRect/>
          </a:stretch>
        </p:blipFill>
        <p:spPr>
          <a:xfrm>
            <a:off x="10910340" y="4265972"/>
            <a:ext cx="883105" cy="1970004"/>
          </a:xfrm>
          <a:prstGeom prst="rect">
            <a:avLst/>
          </a:prstGeom>
        </p:spPr>
      </p:pic>
      <p:sp>
        <p:nvSpPr>
          <p:cNvPr id="18" name="TextBox 17">
            <a:extLst>
              <a:ext uri="{FF2B5EF4-FFF2-40B4-BE49-F238E27FC236}">
                <a16:creationId xmlns:a16="http://schemas.microsoft.com/office/drawing/2014/main" id="{68B315C2-24CF-A64F-8C01-ADFF6A680E30}"/>
              </a:ext>
            </a:extLst>
          </p:cNvPr>
          <p:cNvSpPr txBox="1"/>
          <p:nvPr/>
        </p:nvSpPr>
        <p:spPr>
          <a:xfrm>
            <a:off x="3946828" y="4633018"/>
            <a:ext cx="2000085" cy="1569660"/>
          </a:xfrm>
          <a:prstGeom prst="rect">
            <a:avLst/>
          </a:prstGeom>
          <a:noFill/>
        </p:spPr>
        <p:txBody>
          <a:bodyPr wrap="square" rtlCol="0">
            <a:spAutoFit/>
          </a:bodyPr>
          <a:lstStyle/>
          <a:p>
            <a:r>
              <a:rPr lang="en-US" sz="1600" b="1" dirty="0"/>
              <a:t>Bamboo and trees: </a:t>
            </a:r>
          </a:p>
          <a:p>
            <a:r>
              <a:rPr lang="en-US" sz="1600" dirty="0"/>
              <a:t>Cellulose is squeezed from the plants and then turned into </a:t>
            </a:r>
            <a:r>
              <a:rPr lang="en-US" sz="1600" dirty="0" err="1"/>
              <a:t>fibres</a:t>
            </a:r>
            <a:r>
              <a:rPr lang="en-US" sz="1600" dirty="0"/>
              <a:t> through a special process. </a:t>
            </a:r>
          </a:p>
        </p:txBody>
      </p:sp>
      <p:pic>
        <p:nvPicPr>
          <p:cNvPr id="19" name="Picture 18">
            <a:extLst>
              <a:ext uri="{FF2B5EF4-FFF2-40B4-BE49-F238E27FC236}">
                <a16:creationId xmlns:a16="http://schemas.microsoft.com/office/drawing/2014/main" id="{BBE69377-814D-AC48-9FE2-6BAF3C6A3C97}"/>
              </a:ext>
            </a:extLst>
          </p:cNvPr>
          <p:cNvPicPr>
            <a:picLocks noChangeAspect="1"/>
          </p:cNvPicPr>
          <p:nvPr/>
        </p:nvPicPr>
        <p:blipFill>
          <a:blip r:embed="rId3"/>
          <a:stretch>
            <a:fillRect/>
          </a:stretch>
        </p:blipFill>
        <p:spPr>
          <a:xfrm>
            <a:off x="8545312" y="2680171"/>
            <a:ext cx="1317419" cy="1099620"/>
          </a:xfrm>
          <a:prstGeom prst="rect">
            <a:avLst/>
          </a:prstGeom>
        </p:spPr>
      </p:pic>
      <p:pic>
        <p:nvPicPr>
          <p:cNvPr id="20" name="Picture 19">
            <a:extLst>
              <a:ext uri="{FF2B5EF4-FFF2-40B4-BE49-F238E27FC236}">
                <a16:creationId xmlns:a16="http://schemas.microsoft.com/office/drawing/2014/main" id="{C8B572FD-D6E7-574E-BD90-F1D2BE95D85D}"/>
              </a:ext>
            </a:extLst>
          </p:cNvPr>
          <p:cNvPicPr>
            <a:picLocks noChangeAspect="1"/>
          </p:cNvPicPr>
          <p:nvPr/>
        </p:nvPicPr>
        <p:blipFill>
          <a:blip r:embed="rId4"/>
          <a:stretch>
            <a:fillRect/>
          </a:stretch>
        </p:blipFill>
        <p:spPr>
          <a:xfrm>
            <a:off x="1012262" y="3099574"/>
            <a:ext cx="1124924" cy="645118"/>
          </a:xfrm>
          <a:prstGeom prst="rect">
            <a:avLst/>
          </a:prstGeom>
        </p:spPr>
      </p:pic>
      <p:pic>
        <p:nvPicPr>
          <p:cNvPr id="24" name="Picture 23">
            <a:extLst>
              <a:ext uri="{FF2B5EF4-FFF2-40B4-BE49-F238E27FC236}">
                <a16:creationId xmlns:a16="http://schemas.microsoft.com/office/drawing/2014/main" id="{84B5E698-03B7-1C4F-BB83-08070252DC67}"/>
              </a:ext>
            </a:extLst>
          </p:cNvPr>
          <p:cNvPicPr>
            <a:picLocks noChangeAspect="1"/>
          </p:cNvPicPr>
          <p:nvPr/>
        </p:nvPicPr>
        <p:blipFill>
          <a:blip r:embed="rId5"/>
          <a:stretch>
            <a:fillRect/>
          </a:stretch>
        </p:blipFill>
        <p:spPr>
          <a:xfrm>
            <a:off x="5558636" y="2844058"/>
            <a:ext cx="1172587" cy="578335"/>
          </a:xfrm>
          <a:prstGeom prst="rect">
            <a:avLst/>
          </a:prstGeom>
        </p:spPr>
      </p:pic>
      <p:pic>
        <p:nvPicPr>
          <p:cNvPr id="25" name="Picture 24">
            <a:extLst>
              <a:ext uri="{FF2B5EF4-FFF2-40B4-BE49-F238E27FC236}">
                <a16:creationId xmlns:a16="http://schemas.microsoft.com/office/drawing/2014/main" id="{601D0F97-3F55-0D49-AB54-BFC618190CB7}"/>
              </a:ext>
            </a:extLst>
          </p:cNvPr>
          <p:cNvPicPr>
            <a:picLocks noChangeAspect="1"/>
          </p:cNvPicPr>
          <p:nvPr/>
        </p:nvPicPr>
        <p:blipFill>
          <a:blip r:embed="rId6"/>
          <a:stretch>
            <a:fillRect/>
          </a:stretch>
        </p:blipFill>
        <p:spPr>
          <a:xfrm>
            <a:off x="5886402" y="4461318"/>
            <a:ext cx="960994" cy="1815211"/>
          </a:xfrm>
          <a:prstGeom prst="rect">
            <a:avLst/>
          </a:prstGeom>
        </p:spPr>
      </p:pic>
      <p:pic>
        <p:nvPicPr>
          <p:cNvPr id="26" name="Picture 25">
            <a:extLst>
              <a:ext uri="{FF2B5EF4-FFF2-40B4-BE49-F238E27FC236}">
                <a16:creationId xmlns:a16="http://schemas.microsoft.com/office/drawing/2014/main" id="{E4AAAD2B-3E81-7643-93CD-31FC41341089}"/>
              </a:ext>
            </a:extLst>
          </p:cNvPr>
          <p:cNvPicPr>
            <a:picLocks noChangeAspect="1"/>
          </p:cNvPicPr>
          <p:nvPr/>
        </p:nvPicPr>
        <p:blipFill>
          <a:blip r:embed="rId7"/>
          <a:stretch>
            <a:fillRect/>
          </a:stretch>
        </p:blipFill>
        <p:spPr>
          <a:xfrm>
            <a:off x="199737" y="4584320"/>
            <a:ext cx="1289097" cy="1651656"/>
          </a:xfrm>
          <a:prstGeom prst="rect">
            <a:avLst/>
          </a:prstGeom>
        </p:spPr>
      </p:pic>
      <p:sp>
        <p:nvSpPr>
          <p:cNvPr id="27" name="Rounded Rectangle 26">
            <a:extLst>
              <a:ext uri="{FF2B5EF4-FFF2-40B4-BE49-F238E27FC236}">
                <a16:creationId xmlns:a16="http://schemas.microsoft.com/office/drawing/2014/main" id="{6033C8B1-442D-0240-A403-81F5C9F5B102}"/>
              </a:ext>
            </a:extLst>
          </p:cNvPr>
          <p:cNvSpPr/>
          <p:nvPr/>
        </p:nvSpPr>
        <p:spPr>
          <a:xfrm>
            <a:off x="277353" y="2116401"/>
            <a:ext cx="2198018" cy="17417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66B5812F-7928-B84D-A3BC-09B1C7D65293}"/>
              </a:ext>
            </a:extLst>
          </p:cNvPr>
          <p:cNvSpPr/>
          <p:nvPr/>
        </p:nvSpPr>
        <p:spPr>
          <a:xfrm>
            <a:off x="4053201" y="2110121"/>
            <a:ext cx="2759349" cy="17417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908CCA4F-4A62-E34C-9239-7EBEF4F9FF51}"/>
              </a:ext>
            </a:extLst>
          </p:cNvPr>
          <p:cNvSpPr/>
          <p:nvPr/>
        </p:nvSpPr>
        <p:spPr>
          <a:xfrm>
            <a:off x="8390381" y="2038078"/>
            <a:ext cx="2759349" cy="17417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ounded Rectangle 29">
            <a:extLst>
              <a:ext uri="{FF2B5EF4-FFF2-40B4-BE49-F238E27FC236}">
                <a16:creationId xmlns:a16="http://schemas.microsoft.com/office/drawing/2014/main" id="{337A3A79-1064-6A41-BC09-5818B7EA1E97}"/>
              </a:ext>
            </a:extLst>
          </p:cNvPr>
          <p:cNvSpPr/>
          <p:nvPr/>
        </p:nvSpPr>
        <p:spPr>
          <a:xfrm>
            <a:off x="103658" y="4420670"/>
            <a:ext cx="3184013" cy="18558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ounded Rectangle 30">
            <a:extLst>
              <a:ext uri="{FF2B5EF4-FFF2-40B4-BE49-F238E27FC236}">
                <a16:creationId xmlns:a16="http://schemas.microsoft.com/office/drawing/2014/main" id="{524032FB-7286-8244-87D2-8BF1D7E212A4}"/>
              </a:ext>
            </a:extLst>
          </p:cNvPr>
          <p:cNvSpPr/>
          <p:nvPr/>
        </p:nvSpPr>
        <p:spPr>
          <a:xfrm>
            <a:off x="3931386" y="4306525"/>
            <a:ext cx="3184013" cy="19700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ounded Rectangle 31">
            <a:extLst>
              <a:ext uri="{FF2B5EF4-FFF2-40B4-BE49-F238E27FC236}">
                <a16:creationId xmlns:a16="http://schemas.microsoft.com/office/drawing/2014/main" id="{7B84DDE5-3EF0-334F-98A5-18F2A43F4FC0}"/>
              </a:ext>
            </a:extLst>
          </p:cNvPr>
          <p:cNvSpPr/>
          <p:nvPr/>
        </p:nvSpPr>
        <p:spPr>
          <a:xfrm>
            <a:off x="7864801" y="4177356"/>
            <a:ext cx="4212899" cy="20991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8A5D01A4-E55D-5042-96CE-ABB3CBB7A4E5}"/>
              </a:ext>
            </a:extLst>
          </p:cNvPr>
          <p:cNvSpPr txBox="1"/>
          <p:nvPr/>
        </p:nvSpPr>
        <p:spPr>
          <a:xfrm>
            <a:off x="3805694" y="6372189"/>
            <a:ext cx="4678470" cy="461665"/>
          </a:xfrm>
          <a:prstGeom prst="rect">
            <a:avLst/>
          </a:prstGeom>
          <a:noFill/>
        </p:spPr>
        <p:txBody>
          <a:bodyPr wrap="square" rtlCol="0">
            <a:spAutoFit/>
          </a:bodyPr>
          <a:lstStyle/>
          <a:p>
            <a:pPr algn="ctr"/>
            <a:r>
              <a:rPr lang="en-AU" sz="2400" b="1" dirty="0">
                <a:latin typeface="+mj-lt"/>
              </a:rPr>
              <a:t>But how are they actually made?</a:t>
            </a:r>
          </a:p>
        </p:txBody>
      </p:sp>
    </p:spTree>
    <p:extLst>
      <p:ext uri="{BB962C8B-B14F-4D97-AF65-F5344CB8AC3E}">
        <p14:creationId xmlns:p14="http://schemas.microsoft.com/office/powerpoint/2010/main" val="16896850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27"/>
                                        </p:tgtEl>
                                      </p:cBhvr>
                                    </p:animEffect>
                                    <p:set>
                                      <p:cBhvr>
                                        <p:cTn id="7" dur="1" fill="hold">
                                          <p:stCondLst>
                                            <p:cond delay="499"/>
                                          </p:stCondLst>
                                        </p:cTn>
                                        <p:tgtEl>
                                          <p:spTgt spid="2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0" nodeType="clickEffect">
                                  <p:stCondLst>
                                    <p:cond delay="0"/>
                                  </p:stCondLst>
                                  <p:childTnLst>
                                    <p:animEffect transition="out" filter="checkerboard(across)">
                                      <p:cBhvr>
                                        <p:cTn id="11" dur="500"/>
                                        <p:tgtEl>
                                          <p:spTgt spid="28"/>
                                        </p:tgtEl>
                                      </p:cBhvr>
                                    </p:animEffect>
                                    <p:set>
                                      <p:cBhvr>
                                        <p:cTn id="12" dur="1" fill="hold">
                                          <p:stCondLst>
                                            <p:cond delay="499"/>
                                          </p:stCondLst>
                                        </p:cTn>
                                        <p:tgtEl>
                                          <p:spTgt spid="2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grpId="0" nodeType="clickEffect">
                                  <p:stCondLst>
                                    <p:cond delay="0"/>
                                  </p:stCondLst>
                                  <p:childTnLst>
                                    <p:animEffect transition="out" filter="blinds(horizontal)">
                                      <p:cBhvr>
                                        <p:cTn id="16" dur="500"/>
                                        <p:tgtEl>
                                          <p:spTgt spid="29"/>
                                        </p:tgtEl>
                                      </p:cBhvr>
                                    </p:animEffect>
                                    <p:set>
                                      <p:cBhvr>
                                        <p:cTn id="17" dur="1" fill="hold">
                                          <p:stCondLst>
                                            <p:cond delay="499"/>
                                          </p:stCondLst>
                                        </p:cTn>
                                        <p:tgtEl>
                                          <p:spTgt spid="2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5" presetClass="exit" presetSubtype="10" fill="hold" grpId="0" nodeType="clickEffect">
                                  <p:stCondLst>
                                    <p:cond delay="0"/>
                                  </p:stCondLst>
                                  <p:childTnLst>
                                    <p:animEffect transition="out" filter="checkerboard(across)">
                                      <p:cBhvr>
                                        <p:cTn id="21" dur="500"/>
                                        <p:tgtEl>
                                          <p:spTgt spid="30"/>
                                        </p:tgtEl>
                                      </p:cBhvr>
                                    </p:animEffect>
                                    <p:set>
                                      <p:cBhvr>
                                        <p:cTn id="22" dur="1" fill="hold">
                                          <p:stCondLst>
                                            <p:cond delay="499"/>
                                          </p:stCondLst>
                                        </p:cTn>
                                        <p:tgtEl>
                                          <p:spTgt spid="3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grpId="0" nodeType="clickEffect">
                                  <p:stCondLst>
                                    <p:cond delay="0"/>
                                  </p:stCondLst>
                                  <p:childTnLst>
                                    <p:animEffect transition="out" filter="blinds(horizontal)">
                                      <p:cBhvr>
                                        <p:cTn id="26" dur="500"/>
                                        <p:tgtEl>
                                          <p:spTgt spid="31"/>
                                        </p:tgtEl>
                                      </p:cBhvr>
                                    </p:animEffect>
                                    <p:set>
                                      <p:cBhvr>
                                        <p:cTn id="27" dur="1" fill="hold">
                                          <p:stCondLst>
                                            <p:cond delay="499"/>
                                          </p:stCondLst>
                                        </p:cTn>
                                        <p:tgtEl>
                                          <p:spTgt spid="3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5" presetClass="exit" presetSubtype="10" fill="hold" grpId="0" nodeType="clickEffect">
                                  <p:stCondLst>
                                    <p:cond delay="0"/>
                                  </p:stCondLst>
                                  <p:childTnLst>
                                    <p:animEffect transition="out" filter="checkerboard(across)">
                                      <p:cBhvr>
                                        <p:cTn id="31" dur="500"/>
                                        <p:tgtEl>
                                          <p:spTgt spid="32"/>
                                        </p:tgtEl>
                                      </p:cBhvr>
                                    </p:animEffect>
                                    <p:set>
                                      <p:cBhvr>
                                        <p:cTn id="32"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00BE60-C396-B04E-86E0-85963F342168}"/>
              </a:ext>
            </a:extLst>
          </p:cNvPr>
          <p:cNvSpPr txBox="1"/>
          <p:nvPr/>
        </p:nvSpPr>
        <p:spPr>
          <a:xfrm>
            <a:off x="497159" y="1054403"/>
            <a:ext cx="4149997" cy="4216539"/>
          </a:xfrm>
          <a:prstGeom prst="rect">
            <a:avLst/>
          </a:prstGeom>
          <a:noFill/>
        </p:spPr>
        <p:txBody>
          <a:bodyPr wrap="square" rtlCol="0">
            <a:spAutoFit/>
          </a:bodyPr>
          <a:lstStyle/>
          <a:p>
            <a:r>
              <a:rPr lang="en-US" sz="2800" b="1" dirty="0"/>
              <a:t>Wool:</a:t>
            </a:r>
          </a:p>
          <a:p>
            <a:endParaRPr lang="en-US" sz="1600" dirty="0"/>
          </a:p>
          <a:p>
            <a:r>
              <a:rPr lang="en-US" sz="1600" dirty="0"/>
              <a:t>Wool comes from sheep. Farmers shave all the wool off the sheep known as shearing. Usually an adult sheep is sheared at least once a year. </a:t>
            </a:r>
          </a:p>
          <a:p>
            <a:endParaRPr lang="en-US" sz="1600" dirty="0"/>
          </a:p>
          <a:p>
            <a:r>
              <a:rPr lang="en-US" sz="1600" dirty="0"/>
              <a:t>The wool is then sent to a factory and cleaned through a process known as scouring. Once it is clean it is then left to dry and then sent through a number of steps where the </a:t>
            </a:r>
            <a:r>
              <a:rPr lang="en-US" sz="1600" dirty="0" err="1"/>
              <a:t>fibres</a:t>
            </a:r>
            <a:r>
              <a:rPr lang="en-US" sz="1600" dirty="0"/>
              <a:t> are thinned and spun around very tightly to make a strong thread. </a:t>
            </a:r>
          </a:p>
          <a:p>
            <a:endParaRPr lang="en-US" sz="1600" dirty="0"/>
          </a:p>
          <a:p>
            <a:r>
              <a:rPr lang="en-US" sz="1600" dirty="0"/>
              <a:t>The thread is then wound up into reals of wool which can then be used to make all sorts of clothing. </a:t>
            </a:r>
          </a:p>
        </p:txBody>
      </p:sp>
      <p:pic>
        <p:nvPicPr>
          <p:cNvPr id="3" name="Picture 2">
            <a:extLst>
              <a:ext uri="{FF2B5EF4-FFF2-40B4-BE49-F238E27FC236}">
                <a16:creationId xmlns:a16="http://schemas.microsoft.com/office/drawing/2014/main" id="{446A6105-119B-894A-B399-67EE7CF95FDA}"/>
              </a:ext>
            </a:extLst>
          </p:cNvPr>
          <p:cNvPicPr>
            <a:picLocks noChangeAspect="1"/>
          </p:cNvPicPr>
          <p:nvPr/>
        </p:nvPicPr>
        <p:blipFill>
          <a:blip r:embed="rId2"/>
          <a:stretch>
            <a:fillRect/>
          </a:stretch>
        </p:blipFill>
        <p:spPr>
          <a:xfrm>
            <a:off x="4489367" y="6045604"/>
            <a:ext cx="1135794" cy="651352"/>
          </a:xfrm>
          <a:prstGeom prst="rect">
            <a:avLst/>
          </a:prstGeom>
        </p:spPr>
      </p:pic>
      <p:pic>
        <p:nvPicPr>
          <p:cNvPr id="4" name="Picture 3">
            <a:extLst>
              <a:ext uri="{FF2B5EF4-FFF2-40B4-BE49-F238E27FC236}">
                <a16:creationId xmlns:a16="http://schemas.microsoft.com/office/drawing/2014/main" id="{1C274A43-5C31-3B42-8D11-0B6F05D636A6}"/>
              </a:ext>
            </a:extLst>
          </p:cNvPr>
          <p:cNvPicPr>
            <a:picLocks noChangeAspect="1"/>
          </p:cNvPicPr>
          <p:nvPr/>
        </p:nvPicPr>
        <p:blipFill>
          <a:blip r:embed="rId2"/>
          <a:stretch>
            <a:fillRect/>
          </a:stretch>
        </p:blipFill>
        <p:spPr>
          <a:xfrm>
            <a:off x="3296819" y="5829050"/>
            <a:ext cx="1135794" cy="651352"/>
          </a:xfrm>
          <a:prstGeom prst="rect">
            <a:avLst/>
          </a:prstGeom>
        </p:spPr>
      </p:pic>
      <p:pic>
        <p:nvPicPr>
          <p:cNvPr id="5" name="Picture 4">
            <a:extLst>
              <a:ext uri="{FF2B5EF4-FFF2-40B4-BE49-F238E27FC236}">
                <a16:creationId xmlns:a16="http://schemas.microsoft.com/office/drawing/2014/main" id="{CB4B4B9D-206B-474A-91FA-DABCBFEBF0A6}"/>
              </a:ext>
            </a:extLst>
          </p:cNvPr>
          <p:cNvPicPr>
            <a:picLocks noChangeAspect="1"/>
          </p:cNvPicPr>
          <p:nvPr/>
        </p:nvPicPr>
        <p:blipFill>
          <a:blip r:embed="rId2"/>
          <a:stretch>
            <a:fillRect/>
          </a:stretch>
        </p:blipFill>
        <p:spPr>
          <a:xfrm>
            <a:off x="314979" y="5829050"/>
            <a:ext cx="1135794" cy="651352"/>
          </a:xfrm>
          <a:prstGeom prst="rect">
            <a:avLst/>
          </a:prstGeom>
        </p:spPr>
      </p:pic>
      <p:pic>
        <p:nvPicPr>
          <p:cNvPr id="6" name="Picture 5">
            <a:extLst>
              <a:ext uri="{FF2B5EF4-FFF2-40B4-BE49-F238E27FC236}">
                <a16:creationId xmlns:a16="http://schemas.microsoft.com/office/drawing/2014/main" id="{4103595D-7266-1642-972B-CCC01BAE9392}"/>
              </a:ext>
            </a:extLst>
          </p:cNvPr>
          <p:cNvPicPr>
            <a:picLocks noChangeAspect="1"/>
          </p:cNvPicPr>
          <p:nvPr/>
        </p:nvPicPr>
        <p:blipFill>
          <a:blip r:embed="rId2"/>
          <a:stretch>
            <a:fillRect/>
          </a:stretch>
        </p:blipFill>
        <p:spPr>
          <a:xfrm flipH="1">
            <a:off x="1762015" y="6045604"/>
            <a:ext cx="1223562" cy="651352"/>
          </a:xfrm>
          <a:prstGeom prst="rect">
            <a:avLst/>
          </a:prstGeom>
        </p:spPr>
      </p:pic>
      <p:pic>
        <p:nvPicPr>
          <p:cNvPr id="7" name="Picture 6">
            <a:extLst>
              <a:ext uri="{FF2B5EF4-FFF2-40B4-BE49-F238E27FC236}">
                <a16:creationId xmlns:a16="http://schemas.microsoft.com/office/drawing/2014/main" id="{CC76D58A-8F3E-1A49-8345-153C63036A52}"/>
              </a:ext>
            </a:extLst>
          </p:cNvPr>
          <p:cNvPicPr>
            <a:picLocks noChangeAspect="1"/>
          </p:cNvPicPr>
          <p:nvPr/>
        </p:nvPicPr>
        <p:blipFill>
          <a:blip r:embed="rId3"/>
          <a:stretch>
            <a:fillRect/>
          </a:stretch>
        </p:blipFill>
        <p:spPr>
          <a:xfrm>
            <a:off x="5625161" y="1054403"/>
            <a:ext cx="2688900" cy="4025299"/>
          </a:xfrm>
          <a:prstGeom prst="rect">
            <a:avLst/>
          </a:prstGeom>
        </p:spPr>
      </p:pic>
      <p:pic>
        <p:nvPicPr>
          <p:cNvPr id="8" name="Picture 7">
            <a:extLst>
              <a:ext uri="{FF2B5EF4-FFF2-40B4-BE49-F238E27FC236}">
                <a16:creationId xmlns:a16="http://schemas.microsoft.com/office/drawing/2014/main" id="{A63CAFE2-8D60-104B-8325-666D46E45079}"/>
              </a:ext>
            </a:extLst>
          </p:cNvPr>
          <p:cNvPicPr>
            <a:picLocks noChangeAspect="1"/>
          </p:cNvPicPr>
          <p:nvPr/>
        </p:nvPicPr>
        <p:blipFill>
          <a:blip r:embed="rId4"/>
          <a:stretch>
            <a:fillRect/>
          </a:stretch>
        </p:blipFill>
        <p:spPr>
          <a:xfrm>
            <a:off x="8586532" y="1054403"/>
            <a:ext cx="2708035" cy="4066046"/>
          </a:xfrm>
          <a:prstGeom prst="rect">
            <a:avLst/>
          </a:prstGeom>
        </p:spPr>
      </p:pic>
      <p:sp>
        <p:nvSpPr>
          <p:cNvPr id="10" name="TextBox 9">
            <a:extLst>
              <a:ext uri="{FF2B5EF4-FFF2-40B4-BE49-F238E27FC236}">
                <a16:creationId xmlns:a16="http://schemas.microsoft.com/office/drawing/2014/main" id="{75C99EDC-3B6D-484E-A406-E7947CC3FDB8}"/>
              </a:ext>
            </a:extLst>
          </p:cNvPr>
          <p:cNvSpPr txBox="1"/>
          <p:nvPr/>
        </p:nvSpPr>
        <p:spPr>
          <a:xfrm>
            <a:off x="6689316" y="5525693"/>
            <a:ext cx="4605251" cy="646331"/>
          </a:xfrm>
          <a:prstGeom prst="rect">
            <a:avLst/>
          </a:prstGeom>
          <a:noFill/>
        </p:spPr>
        <p:txBody>
          <a:bodyPr wrap="square" rtlCol="0">
            <a:spAutoFit/>
          </a:bodyPr>
          <a:lstStyle/>
          <a:p>
            <a:r>
              <a:rPr lang="en-US" dirty="0">
                <a:hlinkClick r:id="rId5">
                  <a:extLst>
                    <a:ext uri="{A12FA001-AC4F-418D-AE19-62706E023703}">
                      <ahyp:hlinkClr xmlns:ahyp="http://schemas.microsoft.com/office/drawing/2018/hyperlinkcolor" val="tx"/>
                    </a:ext>
                  </a:extLst>
                </a:hlinkClick>
              </a:rPr>
              <a:t>Check out how sheep’s wool is turned into clothes with this great video. </a:t>
            </a:r>
            <a:endParaRPr lang="en-US" dirty="0"/>
          </a:p>
        </p:txBody>
      </p:sp>
    </p:spTree>
    <p:extLst>
      <p:ext uri="{BB962C8B-B14F-4D97-AF65-F5344CB8AC3E}">
        <p14:creationId xmlns:p14="http://schemas.microsoft.com/office/powerpoint/2010/main" val="42251232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64E694-DF50-A045-BEF4-9E286AA8EBB0}"/>
              </a:ext>
            </a:extLst>
          </p:cNvPr>
          <p:cNvSpPr txBox="1"/>
          <p:nvPr/>
        </p:nvSpPr>
        <p:spPr>
          <a:xfrm>
            <a:off x="567920" y="1575909"/>
            <a:ext cx="2375696" cy="3416320"/>
          </a:xfrm>
          <a:prstGeom prst="rect">
            <a:avLst/>
          </a:prstGeom>
          <a:noFill/>
        </p:spPr>
        <p:txBody>
          <a:bodyPr wrap="square" rtlCol="0">
            <a:spAutoFit/>
          </a:bodyPr>
          <a:lstStyle/>
          <a:p>
            <a:r>
              <a:rPr lang="en-US" sz="2400" b="1" dirty="0"/>
              <a:t>Leather:</a:t>
            </a:r>
          </a:p>
          <a:p>
            <a:r>
              <a:rPr lang="en-US" sz="1600" dirty="0"/>
              <a:t>Leather can be made from the skin of almost any animal however the most common is cows. </a:t>
            </a:r>
          </a:p>
          <a:p>
            <a:endParaRPr lang="en-US" sz="1600" dirty="0"/>
          </a:p>
          <a:p>
            <a:r>
              <a:rPr lang="en-US" sz="1600" dirty="0"/>
              <a:t>The skin is cleaned and dried and can then be shaped and cut into specific clothing or products such as wallets, bags, shoes, belts and watch straps.  </a:t>
            </a:r>
          </a:p>
        </p:txBody>
      </p:sp>
      <p:pic>
        <p:nvPicPr>
          <p:cNvPr id="5" name="Picture 4">
            <a:extLst>
              <a:ext uri="{FF2B5EF4-FFF2-40B4-BE49-F238E27FC236}">
                <a16:creationId xmlns:a16="http://schemas.microsoft.com/office/drawing/2014/main" id="{5BDC831B-E301-594A-914F-B2BA046620D5}"/>
              </a:ext>
            </a:extLst>
          </p:cNvPr>
          <p:cNvPicPr>
            <a:picLocks noChangeAspect="1"/>
          </p:cNvPicPr>
          <p:nvPr/>
        </p:nvPicPr>
        <p:blipFill>
          <a:blip r:embed="rId2"/>
          <a:stretch>
            <a:fillRect/>
          </a:stretch>
        </p:blipFill>
        <p:spPr>
          <a:xfrm>
            <a:off x="4296427" y="1721125"/>
            <a:ext cx="3859756" cy="3087805"/>
          </a:xfrm>
          <a:prstGeom prst="rect">
            <a:avLst/>
          </a:prstGeom>
        </p:spPr>
      </p:pic>
      <p:pic>
        <p:nvPicPr>
          <p:cNvPr id="6" name="Picture 5">
            <a:extLst>
              <a:ext uri="{FF2B5EF4-FFF2-40B4-BE49-F238E27FC236}">
                <a16:creationId xmlns:a16="http://schemas.microsoft.com/office/drawing/2014/main" id="{AB202B95-1FDE-304B-B2AD-82892D682EA8}"/>
              </a:ext>
            </a:extLst>
          </p:cNvPr>
          <p:cNvPicPr>
            <a:picLocks noChangeAspect="1"/>
          </p:cNvPicPr>
          <p:nvPr/>
        </p:nvPicPr>
        <p:blipFill>
          <a:blip r:embed="rId3"/>
          <a:stretch>
            <a:fillRect/>
          </a:stretch>
        </p:blipFill>
        <p:spPr>
          <a:xfrm>
            <a:off x="8732165" y="1721125"/>
            <a:ext cx="2211842" cy="1473113"/>
          </a:xfrm>
          <a:prstGeom prst="rect">
            <a:avLst/>
          </a:prstGeom>
        </p:spPr>
      </p:pic>
      <p:pic>
        <p:nvPicPr>
          <p:cNvPr id="7" name="Picture 6">
            <a:extLst>
              <a:ext uri="{FF2B5EF4-FFF2-40B4-BE49-F238E27FC236}">
                <a16:creationId xmlns:a16="http://schemas.microsoft.com/office/drawing/2014/main" id="{0EF318AC-4AB3-E94D-9147-3D2714831669}"/>
              </a:ext>
            </a:extLst>
          </p:cNvPr>
          <p:cNvPicPr>
            <a:picLocks noChangeAspect="1"/>
          </p:cNvPicPr>
          <p:nvPr/>
        </p:nvPicPr>
        <p:blipFill>
          <a:blip r:embed="rId4"/>
          <a:stretch>
            <a:fillRect/>
          </a:stretch>
        </p:blipFill>
        <p:spPr>
          <a:xfrm>
            <a:off x="8732165" y="3436199"/>
            <a:ext cx="2069280" cy="1372731"/>
          </a:xfrm>
          <a:prstGeom prst="rect">
            <a:avLst/>
          </a:prstGeom>
        </p:spPr>
      </p:pic>
    </p:spTree>
    <p:extLst>
      <p:ext uri="{BB962C8B-B14F-4D97-AF65-F5344CB8AC3E}">
        <p14:creationId xmlns:p14="http://schemas.microsoft.com/office/powerpoint/2010/main" val="3184579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690C25-F160-5B45-973B-918AE06E2D2D}"/>
              </a:ext>
            </a:extLst>
          </p:cNvPr>
          <p:cNvSpPr txBox="1"/>
          <p:nvPr/>
        </p:nvSpPr>
        <p:spPr>
          <a:xfrm>
            <a:off x="204251" y="619329"/>
            <a:ext cx="3151067" cy="5663089"/>
          </a:xfrm>
          <a:prstGeom prst="rect">
            <a:avLst/>
          </a:prstGeom>
          <a:noFill/>
        </p:spPr>
        <p:txBody>
          <a:bodyPr wrap="square" rtlCol="0">
            <a:spAutoFit/>
          </a:bodyPr>
          <a:lstStyle/>
          <a:p>
            <a:r>
              <a:rPr lang="en-US" sz="2400" b="1" dirty="0"/>
              <a:t>Silk:</a:t>
            </a:r>
          </a:p>
          <a:p>
            <a:r>
              <a:rPr lang="en-US" sz="1600" dirty="0"/>
              <a:t>Silk is created from silk worms.  The silk worms spin themselves into a cocoon using the silk </a:t>
            </a:r>
            <a:r>
              <a:rPr lang="en-US" sz="1600" dirty="0" err="1"/>
              <a:t>fibres</a:t>
            </a:r>
            <a:r>
              <a:rPr lang="en-US" sz="1600" dirty="0"/>
              <a:t> they produce. The worms hatch from the cocoons and become beautiful moths. </a:t>
            </a:r>
          </a:p>
          <a:p>
            <a:endParaRPr lang="en-US" sz="1600" dirty="0"/>
          </a:p>
          <a:p>
            <a:r>
              <a:rPr lang="en-US" sz="1600" dirty="0"/>
              <a:t>The cocoons are then put into boiling water and stirred until the silk unravels. </a:t>
            </a:r>
          </a:p>
          <a:p>
            <a:endParaRPr lang="en-US" sz="1600" dirty="0"/>
          </a:p>
          <a:p>
            <a:r>
              <a:rPr lang="en-US" sz="1600" dirty="0"/>
              <a:t>The silk is then collected by wrapping it tightly into reels and will then go through the process of dyeing to give it a new </a:t>
            </a:r>
            <a:r>
              <a:rPr lang="en-US" sz="1600" dirty="0" err="1"/>
              <a:t>colour</a:t>
            </a:r>
            <a:r>
              <a:rPr lang="en-US" sz="1600" dirty="0"/>
              <a:t>. </a:t>
            </a:r>
          </a:p>
          <a:p>
            <a:endParaRPr lang="en-US" sz="1600" dirty="0"/>
          </a:p>
          <a:p>
            <a:r>
              <a:rPr lang="en-US" sz="1600" dirty="0"/>
              <a:t>From here it will be spun and weaved to make it into pieces of strong silk which can be used to make new clothes or bed sheets. </a:t>
            </a:r>
          </a:p>
          <a:p>
            <a:endParaRPr lang="en-US" dirty="0"/>
          </a:p>
        </p:txBody>
      </p:sp>
      <p:pic>
        <p:nvPicPr>
          <p:cNvPr id="3" name="Picture 2">
            <a:extLst>
              <a:ext uri="{FF2B5EF4-FFF2-40B4-BE49-F238E27FC236}">
                <a16:creationId xmlns:a16="http://schemas.microsoft.com/office/drawing/2014/main" id="{90EFFC61-D9EA-3546-86CD-450215F943D8}"/>
              </a:ext>
            </a:extLst>
          </p:cNvPr>
          <p:cNvPicPr>
            <a:picLocks noChangeAspect="1"/>
          </p:cNvPicPr>
          <p:nvPr/>
        </p:nvPicPr>
        <p:blipFill>
          <a:blip r:embed="rId2"/>
          <a:stretch>
            <a:fillRect/>
          </a:stretch>
        </p:blipFill>
        <p:spPr>
          <a:xfrm>
            <a:off x="10624803" y="5609497"/>
            <a:ext cx="1317419" cy="1099620"/>
          </a:xfrm>
          <a:prstGeom prst="rect">
            <a:avLst/>
          </a:prstGeom>
        </p:spPr>
      </p:pic>
      <p:pic>
        <p:nvPicPr>
          <p:cNvPr id="4" name="Picture 3">
            <a:extLst>
              <a:ext uri="{FF2B5EF4-FFF2-40B4-BE49-F238E27FC236}">
                <a16:creationId xmlns:a16="http://schemas.microsoft.com/office/drawing/2014/main" id="{B28A358F-2C4D-BD42-9E59-48552D12A33F}"/>
              </a:ext>
            </a:extLst>
          </p:cNvPr>
          <p:cNvPicPr>
            <a:picLocks noChangeAspect="1"/>
          </p:cNvPicPr>
          <p:nvPr/>
        </p:nvPicPr>
        <p:blipFill>
          <a:blip r:embed="rId3"/>
          <a:stretch>
            <a:fillRect/>
          </a:stretch>
        </p:blipFill>
        <p:spPr>
          <a:xfrm>
            <a:off x="3596536" y="2109510"/>
            <a:ext cx="4016066" cy="2677377"/>
          </a:xfrm>
          <a:prstGeom prst="rect">
            <a:avLst/>
          </a:prstGeom>
        </p:spPr>
      </p:pic>
      <p:pic>
        <p:nvPicPr>
          <p:cNvPr id="5" name="Picture 4">
            <a:extLst>
              <a:ext uri="{FF2B5EF4-FFF2-40B4-BE49-F238E27FC236}">
                <a16:creationId xmlns:a16="http://schemas.microsoft.com/office/drawing/2014/main" id="{E661BD10-1F4E-7046-8172-9F63DCD44480}"/>
              </a:ext>
            </a:extLst>
          </p:cNvPr>
          <p:cNvPicPr>
            <a:picLocks noChangeAspect="1"/>
          </p:cNvPicPr>
          <p:nvPr/>
        </p:nvPicPr>
        <p:blipFill>
          <a:blip r:embed="rId4"/>
          <a:stretch>
            <a:fillRect/>
          </a:stretch>
        </p:blipFill>
        <p:spPr>
          <a:xfrm>
            <a:off x="7853820" y="2086056"/>
            <a:ext cx="4035360" cy="2700831"/>
          </a:xfrm>
          <a:prstGeom prst="rect">
            <a:avLst/>
          </a:prstGeom>
        </p:spPr>
      </p:pic>
    </p:spTree>
    <p:extLst>
      <p:ext uri="{BB962C8B-B14F-4D97-AF65-F5344CB8AC3E}">
        <p14:creationId xmlns:p14="http://schemas.microsoft.com/office/powerpoint/2010/main" val="39020809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DA3464-A111-8142-A3B3-612053A322EE}"/>
              </a:ext>
            </a:extLst>
          </p:cNvPr>
          <p:cNvSpPr txBox="1"/>
          <p:nvPr/>
        </p:nvSpPr>
        <p:spPr>
          <a:xfrm>
            <a:off x="199737" y="604855"/>
            <a:ext cx="4046586" cy="4154984"/>
          </a:xfrm>
          <a:prstGeom prst="rect">
            <a:avLst/>
          </a:prstGeom>
          <a:noFill/>
        </p:spPr>
        <p:txBody>
          <a:bodyPr wrap="square" rtlCol="0">
            <a:spAutoFit/>
          </a:bodyPr>
          <a:lstStyle/>
          <a:p>
            <a:r>
              <a:rPr lang="en-US" sz="2400" b="1" dirty="0"/>
              <a:t>Cotton: </a:t>
            </a:r>
          </a:p>
          <a:p>
            <a:r>
              <a:rPr lang="en-US" sz="1600" dirty="0"/>
              <a:t>Cotton comes from cotton plants.  </a:t>
            </a:r>
          </a:p>
          <a:p>
            <a:endParaRPr lang="en-US" sz="1600" dirty="0"/>
          </a:p>
          <a:p>
            <a:r>
              <a:rPr lang="en-US" sz="1600" dirty="0"/>
              <a:t>Firstly, it is handpicked or now commonly collected by a machine. The cotton balls are then put into a ‘gin’ where the cotton is separated from the seeds. </a:t>
            </a:r>
          </a:p>
          <a:p>
            <a:endParaRPr lang="en-US" sz="1600" dirty="0"/>
          </a:p>
          <a:p>
            <a:r>
              <a:rPr lang="en-US" sz="1600" dirty="0"/>
              <a:t>The cotton then goes through a process of spinning and it is finely combed and put into loose strands. </a:t>
            </a:r>
          </a:p>
          <a:p>
            <a:endParaRPr lang="en-US" sz="1600" dirty="0"/>
          </a:p>
          <a:p>
            <a:r>
              <a:rPr lang="en-US" sz="1600" dirty="0"/>
              <a:t>Finally, it is soaked and bleached and will then be dyed into particular </a:t>
            </a:r>
            <a:r>
              <a:rPr lang="en-US" sz="1600" dirty="0" err="1"/>
              <a:t>colours</a:t>
            </a:r>
            <a:r>
              <a:rPr lang="en-US" sz="1600" dirty="0"/>
              <a:t>. </a:t>
            </a:r>
          </a:p>
          <a:p>
            <a:endParaRPr lang="en-US" sz="1600" dirty="0"/>
          </a:p>
          <a:p>
            <a:endParaRPr lang="en-US" sz="1600" dirty="0"/>
          </a:p>
        </p:txBody>
      </p:sp>
      <p:pic>
        <p:nvPicPr>
          <p:cNvPr id="3" name="Picture 2">
            <a:extLst>
              <a:ext uri="{FF2B5EF4-FFF2-40B4-BE49-F238E27FC236}">
                <a16:creationId xmlns:a16="http://schemas.microsoft.com/office/drawing/2014/main" id="{FA615E06-7B7D-0B4D-9D83-6BFF900974C2}"/>
              </a:ext>
            </a:extLst>
          </p:cNvPr>
          <p:cNvPicPr>
            <a:picLocks noChangeAspect="1"/>
          </p:cNvPicPr>
          <p:nvPr/>
        </p:nvPicPr>
        <p:blipFill>
          <a:blip r:embed="rId2"/>
          <a:stretch>
            <a:fillRect/>
          </a:stretch>
        </p:blipFill>
        <p:spPr>
          <a:xfrm>
            <a:off x="199737" y="5110413"/>
            <a:ext cx="1289097" cy="1651656"/>
          </a:xfrm>
          <a:prstGeom prst="rect">
            <a:avLst/>
          </a:prstGeom>
        </p:spPr>
      </p:pic>
      <p:pic>
        <p:nvPicPr>
          <p:cNvPr id="4" name="Picture 3">
            <a:extLst>
              <a:ext uri="{FF2B5EF4-FFF2-40B4-BE49-F238E27FC236}">
                <a16:creationId xmlns:a16="http://schemas.microsoft.com/office/drawing/2014/main" id="{A2972728-132E-CD41-9AFE-33617B175DEF}"/>
              </a:ext>
            </a:extLst>
          </p:cNvPr>
          <p:cNvPicPr>
            <a:picLocks noChangeAspect="1"/>
          </p:cNvPicPr>
          <p:nvPr/>
        </p:nvPicPr>
        <p:blipFill>
          <a:blip r:embed="rId3"/>
          <a:stretch>
            <a:fillRect/>
          </a:stretch>
        </p:blipFill>
        <p:spPr>
          <a:xfrm>
            <a:off x="4559089" y="1728591"/>
            <a:ext cx="3595433" cy="2392265"/>
          </a:xfrm>
          <a:prstGeom prst="rect">
            <a:avLst/>
          </a:prstGeom>
        </p:spPr>
      </p:pic>
      <p:pic>
        <p:nvPicPr>
          <p:cNvPr id="5" name="Picture 4">
            <a:extLst>
              <a:ext uri="{FF2B5EF4-FFF2-40B4-BE49-F238E27FC236}">
                <a16:creationId xmlns:a16="http://schemas.microsoft.com/office/drawing/2014/main" id="{BBA45F5A-6A31-6C4D-8699-D7DE1E57F7E4}"/>
              </a:ext>
            </a:extLst>
          </p:cNvPr>
          <p:cNvPicPr>
            <a:picLocks noChangeAspect="1"/>
          </p:cNvPicPr>
          <p:nvPr/>
        </p:nvPicPr>
        <p:blipFill>
          <a:blip r:embed="rId4"/>
          <a:stretch>
            <a:fillRect/>
          </a:stretch>
        </p:blipFill>
        <p:spPr>
          <a:xfrm>
            <a:off x="8467288" y="1728591"/>
            <a:ext cx="3574325" cy="2392265"/>
          </a:xfrm>
          <a:prstGeom prst="rect">
            <a:avLst/>
          </a:prstGeom>
        </p:spPr>
      </p:pic>
    </p:spTree>
    <p:extLst>
      <p:ext uri="{BB962C8B-B14F-4D97-AF65-F5344CB8AC3E}">
        <p14:creationId xmlns:p14="http://schemas.microsoft.com/office/powerpoint/2010/main" val="7193462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9CC005-9181-6A4E-B928-4AD2DC21D246}"/>
              </a:ext>
            </a:extLst>
          </p:cNvPr>
          <p:cNvSpPr txBox="1"/>
          <p:nvPr/>
        </p:nvSpPr>
        <p:spPr>
          <a:xfrm>
            <a:off x="364385" y="534017"/>
            <a:ext cx="4458136" cy="5386090"/>
          </a:xfrm>
          <a:prstGeom prst="rect">
            <a:avLst/>
          </a:prstGeom>
          <a:noFill/>
        </p:spPr>
        <p:txBody>
          <a:bodyPr wrap="square" rtlCol="0">
            <a:spAutoFit/>
          </a:bodyPr>
          <a:lstStyle/>
          <a:p>
            <a:r>
              <a:rPr lang="en-US" sz="2400" b="1" dirty="0"/>
              <a:t>Bamboo: </a:t>
            </a:r>
          </a:p>
          <a:p>
            <a:r>
              <a:rPr lang="en-AU" dirty="0"/>
              <a:t>Bamboo is taken to mills where they are crushed and submersed in a strong solution of sodium hydroxide which dissolves the bamboo cellulose.</a:t>
            </a:r>
          </a:p>
          <a:p>
            <a:endParaRPr lang="en-AU" dirty="0"/>
          </a:p>
          <a:p>
            <a:r>
              <a:rPr lang="en-AU" dirty="0"/>
              <a:t>A chemical called Carbon </a:t>
            </a:r>
            <a:r>
              <a:rPr lang="en-AU" dirty="0" err="1"/>
              <a:t>disulfide</a:t>
            </a:r>
            <a:r>
              <a:rPr lang="en-AU" dirty="0"/>
              <a:t> is then added which helps the process of extracting the bamboo fibres. The fibres are then washed and bleached to a bright white colour and dried. It is then spun into yarn, like any other textile fibre. This can then be used to make textiles such as clothing. </a:t>
            </a:r>
          </a:p>
          <a:p>
            <a:endParaRPr lang="en-AU" dirty="0"/>
          </a:p>
          <a:p>
            <a:r>
              <a:rPr lang="en-AU" dirty="0"/>
              <a:t>Bamboo is favoured to be more sustainable as bamboo can grow so quickly. It can grow up to 20 metres in just three months. </a:t>
            </a:r>
          </a:p>
          <a:p>
            <a:endParaRPr lang="en-AU" sz="1600" dirty="0"/>
          </a:p>
          <a:p>
            <a:endParaRPr lang="en-US" sz="1600" dirty="0"/>
          </a:p>
        </p:txBody>
      </p:sp>
      <p:pic>
        <p:nvPicPr>
          <p:cNvPr id="3" name="Picture 2">
            <a:extLst>
              <a:ext uri="{FF2B5EF4-FFF2-40B4-BE49-F238E27FC236}">
                <a16:creationId xmlns:a16="http://schemas.microsoft.com/office/drawing/2014/main" id="{8B9230FE-4C80-6E4D-8A39-CCD59F48B13C}"/>
              </a:ext>
            </a:extLst>
          </p:cNvPr>
          <p:cNvPicPr>
            <a:picLocks noChangeAspect="1"/>
          </p:cNvPicPr>
          <p:nvPr/>
        </p:nvPicPr>
        <p:blipFill>
          <a:blip r:embed="rId2"/>
          <a:stretch>
            <a:fillRect/>
          </a:stretch>
        </p:blipFill>
        <p:spPr>
          <a:xfrm>
            <a:off x="10742823" y="4975947"/>
            <a:ext cx="960994" cy="1815211"/>
          </a:xfrm>
          <a:prstGeom prst="rect">
            <a:avLst/>
          </a:prstGeom>
        </p:spPr>
      </p:pic>
      <p:pic>
        <p:nvPicPr>
          <p:cNvPr id="4" name="Picture 3">
            <a:extLst>
              <a:ext uri="{FF2B5EF4-FFF2-40B4-BE49-F238E27FC236}">
                <a16:creationId xmlns:a16="http://schemas.microsoft.com/office/drawing/2014/main" id="{BE84BA44-F5EA-F745-968C-E8763885E8C5}"/>
              </a:ext>
            </a:extLst>
          </p:cNvPr>
          <p:cNvPicPr>
            <a:picLocks noChangeAspect="1"/>
          </p:cNvPicPr>
          <p:nvPr/>
        </p:nvPicPr>
        <p:blipFill>
          <a:blip r:embed="rId3"/>
          <a:stretch>
            <a:fillRect/>
          </a:stretch>
        </p:blipFill>
        <p:spPr>
          <a:xfrm>
            <a:off x="6008056" y="674794"/>
            <a:ext cx="5215264" cy="3497416"/>
          </a:xfrm>
          <a:prstGeom prst="rect">
            <a:avLst/>
          </a:prstGeom>
        </p:spPr>
      </p:pic>
    </p:spTree>
    <p:extLst>
      <p:ext uri="{BB962C8B-B14F-4D97-AF65-F5344CB8AC3E}">
        <p14:creationId xmlns:p14="http://schemas.microsoft.com/office/powerpoint/2010/main" val="30697785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789086-EA20-154A-A46F-DEDEF339AEC9}"/>
              </a:ext>
            </a:extLst>
          </p:cNvPr>
          <p:cNvSpPr txBox="1"/>
          <p:nvPr/>
        </p:nvSpPr>
        <p:spPr>
          <a:xfrm>
            <a:off x="406207" y="1066904"/>
            <a:ext cx="3375594" cy="4154984"/>
          </a:xfrm>
          <a:prstGeom prst="rect">
            <a:avLst/>
          </a:prstGeom>
          <a:noFill/>
        </p:spPr>
        <p:txBody>
          <a:bodyPr wrap="square" rtlCol="0">
            <a:spAutoFit/>
          </a:bodyPr>
          <a:lstStyle/>
          <a:p>
            <a:r>
              <a:rPr lang="en-US" sz="2400" b="1" dirty="0"/>
              <a:t>Synthetic Materials: </a:t>
            </a:r>
          </a:p>
          <a:p>
            <a:r>
              <a:rPr lang="en-US" sz="1600" dirty="0"/>
              <a:t>These materials are made from </a:t>
            </a:r>
            <a:r>
              <a:rPr lang="en-US" sz="1600" b="1" dirty="0"/>
              <a:t>crude oil </a:t>
            </a:r>
            <a:r>
              <a:rPr lang="en-US" sz="1600" dirty="0"/>
              <a:t>such as </a:t>
            </a:r>
            <a:r>
              <a:rPr lang="en-US" sz="1600" b="1" dirty="0"/>
              <a:t>Polyester, Nylon </a:t>
            </a:r>
            <a:r>
              <a:rPr lang="en-US" sz="1600" dirty="0"/>
              <a:t>and </a:t>
            </a:r>
            <a:r>
              <a:rPr lang="en-US" sz="1600" b="1" dirty="0"/>
              <a:t>Acrylic</a:t>
            </a:r>
            <a:r>
              <a:rPr lang="en-US" sz="1600" dirty="0"/>
              <a:t>. It is estimated around 65% of textiles are made from synthetic materials. </a:t>
            </a:r>
          </a:p>
          <a:p>
            <a:endParaRPr lang="en-US" sz="1600" dirty="0"/>
          </a:p>
          <a:p>
            <a:r>
              <a:rPr lang="en-US" sz="1600" dirty="0"/>
              <a:t>The oil is pumped out of the ground and then will go through a number of processes to be made into the specific </a:t>
            </a:r>
            <a:r>
              <a:rPr lang="en-US" sz="1600" dirty="0" err="1"/>
              <a:t>fibres</a:t>
            </a:r>
            <a:r>
              <a:rPr lang="en-US" sz="1600" dirty="0"/>
              <a:t> to be used. </a:t>
            </a:r>
          </a:p>
          <a:p>
            <a:endParaRPr lang="en-US" sz="1600" dirty="0"/>
          </a:p>
          <a:p>
            <a:r>
              <a:rPr lang="en-US" sz="1600" dirty="0"/>
              <a:t>One such process is called </a:t>
            </a:r>
            <a:r>
              <a:rPr lang="en-US" sz="1600" b="1" dirty="0" err="1"/>
              <a:t>polymerisation</a:t>
            </a:r>
            <a:r>
              <a:rPr lang="en-US" sz="1600" dirty="0"/>
              <a:t> this allows the scientists to create their specific material they need. </a:t>
            </a:r>
          </a:p>
        </p:txBody>
      </p:sp>
      <p:pic>
        <p:nvPicPr>
          <p:cNvPr id="3" name="Picture 2">
            <a:extLst>
              <a:ext uri="{FF2B5EF4-FFF2-40B4-BE49-F238E27FC236}">
                <a16:creationId xmlns:a16="http://schemas.microsoft.com/office/drawing/2014/main" id="{8A985576-7A82-0D48-B33F-A77C274079C6}"/>
              </a:ext>
            </a:extLst>
          </p:cNvPr>
          <p:cNvPicPr>
            <a:picLocks noChangeAspect="1"/>
          </p:cNvPicPr>
          <p:nvPr/>
        </p:nvPicPr>
        <p:blipFill>
          <a:blip r:embed="rId2"/>
          <a:stretch>
            <a:fillRect/>
          </a:stretch>
        </p:blipFill>
        <p:spPr>
          <a:xfrm>
            <a:off x="5101736" y="1195080"/>
            <a:ext cx="1805121" cy="4026808"/>
          </a:xfrm>
          <a:prstGeom prst="rect">
            <a:avLst/>
          </a:prstGeom>
        </p:spPr>
      </p:pic>
      <p:pic>
        <p:nvPicPr>
          <p:cNvPr id="5" name="Picture 4">
            <a:extLst>
              <a:ext uri="{FF2B5EF4-FFF2-40B4-BE49-F238E27FC236}">
                <a16:creationId xmlns:a16="http://schemas.microsoft.com/office/drawing/2014/main" id="{5C4AD78D-7C5D-FA44-AA31-5A2FA10A46C6}"/>
              </a:ext>
            </a:extLst>
          </p:cNvPr>
          <p:cNvPicPr>
            <a:picLocks noChangeAspect="1"/>
          </p:cNvPicPr>
          <p:nvPr/>
        </p:nvPicPr>
        <p:blipFill>
          <a:blip r:embed="rId3"/>
          <a:stretch>
            <a:fillRect/>
          </a:stretch>
        </p:blipFill>
        <p:spPr>
          <a:xfrm>
            <a:off x="8129846" y="1066904"/>
            <a:ext cx="2769989" cy="4154984"/>
          </a:xfrm>
          <a:prstGeom prst="rect">
            <a:avLst/>
          </a:prstGeom>
        </p:spPr>
      </p:pic>
    </p:spTree>
    <p:extLst>
      <p:ext uri="{BB962C8B-B14F-4D97-AF65-F5344CB8AC3E}">
        <p14:creationId xmlns:p14="http://schemas.microsoft.com/office/powerpoint/2010/main" val="18130883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789086-EA20-154A-A46F-DEDEF339AEC9}"/>
              </a:ext>
            </a:extLst>
          </p:cNvPr>
          <p:cNvSpPr txBox="1"/>
          <p:nvPr/>
        </p:nvSpPr>
        <p:spPr>
          <a:xfrm>
            <a:off x="720285" y="1536254"/>
            <a:ext cx="4616485" cy="3416320"/>
          </a:xfrm>
          <a:prstGeom prst="rect">
            <a:avLst/>
          </a:prstGeom>
          <a:noFill/>
        </p:spPr>
        <p:txBody>
          <a:bodyPr wrap="square" rtlCol="0">
            <a:spAutoFit/>
          </a:bodyPr>
          <a:lstStyle/>
          <a:p>
            <a:r>
              <a:rPr lang="en-US" sz="2400" dirty="0">
                <a:latin typeface="+mj-lt"/>
              </a:rPr>
              <a:t>Wow! Who would’ve thought that is where our clothes are from and the process they go through to be made!</a:t>
            </a:r>
          </a:p>
          <a:p>
            <a:endParaRPr lang="en-US" sz="2400" dirty="0">
              <a:latin typeface="+mj-lt"/>
            </a:endParaRPr>
          </a:p>
          <a:p>
            <a:r>
              <a:rPr lang="en-US" sz="2400" dirty="0">
                <a:latin typeface="+mj-lt"/>
              </a:rPr>
              <a:t>Did any of these discoveries surprise you? Share with the person next to you or the class if you have discovered something new. </a:t>
            </a:r>
          </a:p>
        </p:txBody>
      </p:sp>
      <p:sp>
        <p:nvSpPr>
          <p:cNvPr id="4" name="Rectangle 3">
            <a:extLst>
              <a:ext uri="{FF2B5EF4-FFF2-40B4-BE49-F238E27FC236}">
                <a16:creationId xmlns:a16="http://schemas.microsoft.com/office/drawing/2014/main" id="{6736146D-0274-DC41-81DA-EC3703A7F031}"/>
              </a:ext>
            </a:extLst>
          </p:cNvPr>
          <p:cNvSpPr/>
          <p:nvPr/>
        </p:nvSpPr>
        <p:spPr>
          <a:xfrm>
            <a:off x="2639145" y="0"/>
            <a:ext cx="7011599" cy="769441"/>
          </a:xfrm>
          <a:prstGeom prst="rect">
            <a:avLst/>
          </a:prstGeom>
        </p:spPr>
        <p:txBody>
          <a:bodyPr wrap="none">
            <a:spAutoFit/>
          </a:bodyPr>
          <a:lstStyle/>
          <a:p>
            <a:pPr algn="ctr"/>
            <a:r>
              <a:rPr lang="en-GB"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mj-lt"/>
              </a:rPr>
              <a:t>Did any of these surprise you?</a:t>
            </a:r>
          </a:p>
        </p:txBody>
      </p:sp>
      <p:sp>
        <p:nvSpPr>
          <p:cNvPr id="13" name="TextBox 12">
            <a:extLst>
              <a:ext uri="{FF2B5EF4-FFF2-40B4-BE49-F238E27FC236}">
                <a16:creationId xmlns:a16="http://schemas.microsoft.com/office/drawing/2014/main" id="{AD80FF41-3F3D-744A-A642-E92097921BCA}"/>
              </a:ext>
            </a:extLst>
          </p:cNvPr>
          <p:cNvSpPr txBox="1"/>
          <p:nvPr/>
        </p:nvSpPr>
        <p:spPr>
          <a:xfrm>
            <a:off x="3805708" y="6396335"/>
            <a:ext cx="4678470" cy="461665"/>
          </a:xfrm>
          <a:prstGeom prst="rect">
            <a:avLst/>
          </a:prstGeom>
          <a:noFill/>
        </p:spPr>
        <p:txBody>
          <a:bodyPr wrap="square" rtlCol="0">
            <a:spAutoFit/>
          </a:bodyPr>
          <a:lstStyle/>
          <a:p>
            <a:pPr algn="ctr"/>
            <a:r>
              <a:rPr lang="en-AU" sz="2400" b="1" dirty="0">
                <a:latin typeface="+mj-lt"/>
              </a:rPr>
              <a:t>But wait there is more!</a:t>
            </a:r>
          </a:p>
        </p:txBody>
      </p:sp>
      <p:pic>
        <p:nvPicPr>
          <p:cNvPr id="14" name="Picture 13">
            <a:extLst>
              <a:ext uri="{FF2B5EF4-FFF2-40B4-BE49-F238E27FC236}">
                <a16:creationId xmlns:a16="http://schemas.microsoft.com/office/drawing/2014/main" id="{0503C1AC-E28E-1949-9B9F-5DD6387F8724}"/>
              </a:ext>
            </a:extLst>
          </p:cNvPr>
          <p:cNvPicPr>
            <a:picLocks noChangeAspect="1"/>
          </p:cNvPicPr>
          <p:nvPr/>
        </p:nvPicPr>
        <p:blipFill>
          <a:blip r:embed="rId2"/>
          <a:stretch>
            <a:fillRect/>
          </a:stretch>
        </p:blipFill>
        <p:spPr>
          <a:xfrm>
            <a:off x="6144943" y="1536254"/>
            <a:ext cx="5080000" cy="3390900"/>
          </a:xfrm>
          <a:prstGeom prst="rect">
            <a:avLst/>
          </a:prstGeom>
        </p:spPr>
      </p:pic>
    </p:spTree>
    <p:extLst>
      <p:ext uri="{BB962C8B-B14F-4D97-AF65-F5344CB8AC3E}">
        <p14:creationId xmlns:p14="http://schemas.microsoft.com/office/powerpoint/2010/main" val="22822694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789086-EA20-154A-A46F-DEDEF339AEC9}"/>
              </a:ext>
            </a:extLst>
          </p:cNvPr>
          <p:cNvSpPr txBox="1"/>
          <p:nvPr/>
        </p:nvSpPr>
        <p:spPr>
          <a:xfrm>
            <a:off x="741000" y="769441"/>
            <a:ext cx="10683061" cy="1200329"/>
          </a:xfrm>
          <a:prstGeom prst="rect">
            <a:avLst/>
          </a:prstGeom>
          <a:noFill/>
        </p:spPr>
        <p:txBody>
          <a:bodyPr wrap="square" rtlCol="0">
            <a:spAutoFit/>
          </a:bodyPr>
          <a:lstStyle/>
          <a:p>
            <a:r>
              <a:rPr lang="en-US" sz="2400" dirty="0">
                <a:latin typeface="+mj-lt"/>
              </a:rPr>
              <a:t>As technology and innovation gets better and better we are able to find new ways to make textiles. Here are a few more that is now being used more commonly and some are known to be better for the environment.  </a:t>
            </a:r>
          </a:p>
        </p:txBody>
      </p:sp>
      <p:sp>
        <p:nvSpPr>
          <p:cNvPr id="4" name="Rectangle 3">
            <a:extLst>
              <a:ext uri="{FF2B5EF4-FFF2-40B4-BE49-F238E27FC236}">
                <a16:creationId xmlns:a16="http://schemas.microsoft.com/office/drawing/2014/main" id="{6736146D-0274-DC41-81DA-EC3703A7F031}"/>
              </a:ext>
            </a:extLst>
          </p:cNvPr>
          <p:cNvSpPr/>
          <p:nvPr/>
        </p:nvSpPr>
        <p:spPr>
          <a:xfrm>
            <a:off x="3764223" y="0"/>
            <a:ext cx="4761432" cy="769441"/>
          </a:xfrm>
          <a:prstGeom prst="rect">
            <a:avLst/>
          </a:prstGeom>
        </p:spPr>
        <p:txBody>
          <a:bodyPr wrap="none">
            <a:spAutoFit/>
          </a:bodyPr>
          <a:lstStyle/>
          <a:p>
            <a:pPr algn="ctr"/>
            <a:r>
              <a:rPr lang="en-GB"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mj-lt"/>
              </a:rPr>
              <a:t>Additional Materials</a:t>
            </a:r>
          </a:p>
        </p:txBody>
      </p:sp>
      <p:pic>
        <p:nvPicPr>
          <p:cNvPr id="5" name="Picture 4">
            <a:extLst>
              <a:ext uri="{FF2B5EF4-FFF2-40B4-BE49-F238E27FC236}">
                <a16:creationId xmlns:a16="http://schemas.microsoft.com/office/drawing/2014/main" id="{16E4363D-942B-CA4C-8B32-AF0CF6B20D3F}"/>
              </a:ext>
            </a:extLst>
          </p:cNvPr>
          <p:cNvPicPr>
            <a:picLocks noChangeAspect="1"/>
          </p:cNvPicPr>
          <p:nvPr/>
        </p:nvPicPr>
        <p:blipFill rotWithShape="1">
          <a:blip r:embed="rId2"/>
          <a:srcRect t="15626" b="10514"/>
          <a:stretch/>
        </p:blipFill>
        <p:spPr>
          <a:xfrm>
            <a:off x="589446" y="2334459"/>
            <a:ext cx="1923511" cy="2133892"/>
          </a:xfrm>
          <a:prstGeom prst="rect">
            <a:avLst/>
          </a:prstGeom>
        </p:spPr>
      </p:pic>
      <p:sp>
        <p:nvSpPr>
          <p:cNvPr id="6" name="TextBox 5">
            <a:extLst>
              <a:ext uri="{FF2B5EF4-FFF2-40B4-BE49-F238E27FC236}">
                <a16:creationId xmlns:a16="http://schemas.microsoft.com/office/drawing/2014/main" id="{8F333429-DCAB-5541-9B4A-2AC107F16DC5}"/>
              </a:ext>
            </a:extLst>
          </p:cNvPr>
          <p:cNvSpPr txBox="1"/>
          <p:nvPr/>
        </p:nvSpPr>
        <p:spPr>
          <a:xfrm>
            <a:off x="133572" y="4635808"/>
            <a:ext cx="2835257" cy="1569660"/>
          </a:xfrm>
          <a:prstGeom prst="rect">
            <a:avLst/>
          </a:prstGeom>
          <a:noFill/>
        </p:spPr>
        <p:txBody>
          <a:bodyPr wrap="square" rtlCol="0">
            <a:spAutoFit/>
          </a:bodyPr>
          <a:lstStyle/>
          <a:p>
            <a:r>
              <a:rPr lang="en-US" sz="1600" b="1" dirty="0">
                <a:latin typeface="+mj-lt"/>
              </a:rPr>
              <a:t>Hemp</a:t>
            </a:r>
            <a:r>
              <a:rPr lang="en-US" sz="1600" dirty="0">
                <a:latin typeface="+mj-lt"/>
              </a:rPr>
              <a:t> is Known to be the most environmentally friendly alternative as it requires less water than cotton, grows without pesticides and absorbs a lot of carbon. </a:t>
            </a:r>
          </a:p>
        </p:txBody>
      </p:sp>
      <p:pic>
        <p:nvPicPr>
          <p:cNvPr id="8" name="Picture 7">
            <a:extLst>
              <a:ext uri="{FF2B5EF4-FFF2-40B4-BE49-F238E27FC236}">
                <a16:creationId xmlns:a16="http://schemas.microsoft.com/office/drawing/2014/main" id="{7F1527BF-8350-764C-87B5-9E812F21A0F4}"/>
              </a:ext>
            </a:extLst>
          </p:cNvPr>
          <p:cNvPicPr>
            <a:picLocks noChangeAspect="1"/>
          </p:cNvPicPr>
          <p:nvPr/>
        </p:nvPicPr>
        <p:blipFill>
          <a:blip r:embed="rId3"/>
          <a:stretch>
            <a:fillRect/>
          </a:stretch>
        </p:blipFill>
        <p:spPr>
          <a:xfrm>
            <a:off x="8525655" y="2326418"/>
            <a:ext cx="3225802" cy="2141933"/>
          </a:xfrm>
          <a:prstGeom prst="rect">
            <a:avLst/>
          </a:prstGeom>
        </p:spPr>
      </p:pic>
      <p:sp>
        <p:nvSpPr>
          <p:cNvPr id="9" name="TextBox 8">
            <a:extLst>
              <a:ext uri="{FF2B5EF4-FFF2-40B4-BE49-F238E27FC236}">
                <a16:creationId xmlns:a16="http://schemas.microsoft.com/office/drawing/2014/main" id="{CAEF2B8D-F568-D441-84FE-B37EA20E45BA}"/>
              </a:ext>
            </a:extLst>
          </p:cNvPr>
          <p:cNvSpPr txBox="1"/>
          <p:nvPr/>
        </p:nvSpPr>
        <p:spPr>
          <a:xfrm>
            <a:off x="4136137" y="4758918"/>
            <a:ext cx="3210479" cy="1323439"/>
          </a:xfrm>
          <a:prstGeom prst="rect">
            <a:avLst/>
          </a:prstGeom>
          <a:noFill/>
        </p:spPr>
        <p:txBody>
          <a:bodyPr wrap="square" rtlCol="0">
            <a:spAutoFit/>
          </a:bodyPr>
          <a:lstStyle/>
          <a:p>
            <a:r>
              <a:rPr lang="en-US" sz="1600" b="1" dirty="0">
                <a:latin typeface="+mj-lt"/>
              </a:rPr>
              <a:t>Pineapples</a:t>
            </a:r>
            <a:r>
              <a:rPr lang="en-US" sz="1600" dirty="0">
                <a:latin typeface="+mj-lt"/>
              </a:rPr>
              <a:t> are the new way to make leather. The pointy leaves of the pineapple have the </a:t>
            </a:r>
            <a:r>
              <a:rPr lang="en-US" sz="1600" dirty="0" err="1">
                <a:latin typeface="+mj-lt"/>
              </a:rPr>
              <a:t>fibres</a:t>
            </a:r>
            <a:r>
              <a:rPr lang="en-US" sz="1600" dirty="0">
                <a:latin typeface="+mj-lt"/>
              </a:rPr>
              <a:t> extracted through a process called decortication. </a:t>
            </a:r>
          </a:p>
        </p:txBody>
      </p:sp>
      <p:sp>
        <p:nvSpPr>
          <p:cNvPr id="10" name="TextBox 9">
            <a:extLst>
              <a:ext uri="{FF2B5EF4-FFF2-40B4-BE49-F238E27FC236}">
                <a16:creationId xmlns:a16="http://schemas.microsoft.com/office/drawing/2014/main" id="{EB900A16-5565-6945-A647-3E87DB6EE25D}"/>
              </a:ext>
            </a:extLst>
          </p:cNvPr>
          <p:cNvSpPr txBox="1"/>
          <p:nvPr/>
        </p:nvSpPr>
        <p:spPr>
          <a:xfrm>
            <a:off x="8513924" y="4824999"/>
            <a:ext cx="3225802" cy="1077218"/>
          </a:xfrm>
          <a:prstGeom prst="rect">
            <a:avLst/>
          </a:prstGeom>
          <a:noFill/>
        </p:spPr>
        <p:txBody>
          <a:bodyPr wrap="square" rtlCol="0">
            <a:spAutoFit/>
          </a:bodyPr>
          <a:lstStyle/>
          <a:p>
            <a:r>
              <a:rPr lang="en-US" sz="1600" b="1" dirty="0" err="1">
                <a:latin typeface="+mj-lt"/>
              </a:rPr>
              <a:t>Econyl</a:t>
            </a:r>
            <a:r>
              <a:rPr lang="en-US" sz="1600" dirty="0">
                <a:latin typeface="+mj-lt"/>
              </a:rPr>
              <a:t> is made from plastic pollution that comes from the ocean such as fishing nets. Fishing nets make up for 40% of plastic waste in our ocean.  </a:t>
            </a:r>
          </a:p>
        </p:txBody>
      </p:sp>
      <p:pic>
        <p:nvPicPr>
          <p:cNvPr id="12" name="Picture 11">
            <a:extLst>
              <a:ext uri="{FF2B5EF4-FFF2-40B4-BE49-F238E27FC236}">
                <a16:creationId xmlns:a16="http://schemas.microsoft.com/office/drawing/2014/main" id="{1940C9B5-3B96-6B4B-9E85-1A1951138946}"/>
              </a:ext>
            </a:extLst>
          </p:cNvPr>
          <p:cNvPicPr>
            <a:picLocks noChangeAspect="1"/>
          </p:cNvPicPr>
          <p:nvPr/>
        </p:nvPicPr>
        <p:blipFill>
          <a:blip r:embed="rId4"/>
          <a:stretch>
            <a:fillRect/>
          </a:stretch>
        </p:blipFill>
        <p:spPr>
          <a:xfrm>
            <a:off x="4136137" y="2334459"/>
            <a:ext cx="3210479" cy="2138179"/>
          </a:xfrm>
          <a:prstGeom prst="rect">
            <a:avLst/>
          </a:prstGeom>
        </p:spPr>
      </p:pic>
      <p:sp>
        <p:nvSpPr>
          <p:cNvPr id="11" name="TextBox 10">
            <a:extLst>
              <a:ext uri="{FF2B5EF4-FFF2-40B4-BE49-F238E27FC236}">
                <a16:creationId xmlns:a16="http://schemas.microsoft.com/office/drawing/2014/main" id="{B70E026C-28F2-2B42-A1B2-ECDE0F57B1F2}"/>
              </a:ext>
            </a:extLst>
          </p:cNvPr>
          <p:cNvSpPr txBox="1"/>
          <p:nvPr/>
        </p:nvSpPr>
        <p:spPr>
          <a:xfrm>
            <a:off x="53316" y="6439005"/>
            <a:ext cx="12058428" cy="461665"/>
          </a:xfrm>
          <a:prstGeom prst="rect">
            <a:avLst/>
          </a:prstGeom>
          <a:noFill/>
        </p:spPr>
        <p:txBody>
          <a:bodyPr wrap="square" rtlCol="0">
            <a:spAutoFit/>
          </a:bodyPr>
          <a:lstStyle/>
          <a:p>
            <a:pPr algn="ctr"/>
            <a:r>
              <a:rPr lang="en-AU" sz="2400" b="1" u="sng" dirty="0">
                <a:latin typeface="+mj-lt"/>
                <a:hlinkClick r:id="rId5">
                  <a:extLst>
                    <a:ext uri="{A12FA001-AC4F-418D-AE19-62706E023703}">
                      <ahyp:hlinkClr xmlns:ahyp="http://schemas.microsoft.com/office/drawing/2018/hyperlinkcolor" val="tx"/>
                    </a:ext>
                  </a:extLst>
                </a:hlinkClick>
              </a:rPr>
              <a:t>Check out this video about how some shoes and clothes are made from recycled plastic bottles </a:t>
            </a:r>
            <a:endParaRPr lang="en-AU" sz="2400" b="1" u="sng" dirty="0">
              <a:latin typeface="+mj-lt"/>
            </a:endParaRPr>
          </a:p>
        </p:txBody>
      </p:sp>
    </p:spTree>
    <p:extLst>
      <p:ext uri="{BB962C8B-B14F-4D97-AF65-F5344CB8AC3E}">
        <p14:creationId xmlns:p14="http://schemas.microsoft.com/office/powerpoint/2010/main" val="1597920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789086-EA20-154A-A46F-DEDEF339AEC9}"/>
              </a:ext>
            </a:extLst>
          </p:cNvPr>
          <p:cNvSpPr txBox="1"/>
          <p:nvPr/>
        </p:nvSpPr>
        <p:spPr>
          <a:xfrm>
            <a:off x="463429" y="1196013"/>
            <a:ext cx="4843677" cy="4832092"/>
          </a:xfrm>
          <a:prstGeom prst="rect">
            <a:avLst/>
          </a:prstGeom>
          <a:noFill/>
        </p:spPr>
        <p:txBody>
          <a:bodyPr wrap="square" rtlCol="0">
            <a:spAutoFit/>
          </a:bodyPr>
          <a:lstStyle/>
          <a:p>
            <a:r>
              <a:rPr lang="en-US" sz="2800" b="1" i="1" dirty="0">
                <a:latin typeface="+mj-lt"/>
              </a:rPr>
              <a:t>What material are your clothes made from?</a:t>
            </a:r>
          </a:p>
          <a:p>
            <a:endParaRPr lang="en-US" sz="2800" dirty="0">
              <a:latin typeface="+mj-lt"/>
            </a:endParaRPr>
          </a:p>
          <a:p>
            <a:r>
              <a:rPr lang="en-US" sz="2800" dirty="0">
                <a:latin typeface="+mj-lt"/>
              </a:rPr>
              <a:t>Check the labels in your clothing, bags and shoes and see if you can identify what your items are made from.</a:t>
            </a:r>
          </a:p>
          <a:p>
            <a:endParaRPr lang="en-US" sz="2800" dirty="0">
              <a:latin typeface="+mj-lt"/>
            </a:endParaRPr>
          </a:p>
          <a:p>
            <a:r>
              <a:rPr lang="en-US" sz="2800" dirty="0">
                <a:latin typeface="+mj-lt"/>
              </a:rPr>
              <a:t>Write them down on the worksheet provided. </a:t>
            </a:r>
          </a:p>
          <a:p>
            <a:endParaRPr lang="en-US" sz="2800" dirty="0">
              <a:latin typeface="+mj-lt"/>
            </a:endParaRPr>
          </a:p>
        </p:txBody>
      </p:sp>
      <p:sp>
        <p:nvSpPr>
          <p:cNvPr id="4" name="Rectangle 3">
            <a:extLst>
              <a:ext uri="{FF2B5EF4-FFF2-40B4-BE49-F238E27FC236}">
                <a16:creationId xmlns:a16="http://schemas.microsoft.com/office/drawing/2014/main" id="{6736146D-0274-DC41-81DA-EC3703A7F031}"/>
              </a:ext>
            </a:extLst>
          </p:cNvPr>
          <p:cNvSpPr/>
          <p:nvPr/>
        </p:nvSpPr>
        <p:spPr>
          <a:xfrm>
            <a:off x="463429" y="103735"/>
            <a:ext cx="1863011" cy="769441"/>
          </a:xfrm>
          <a:prstGeom prst="rect">
            <a:avLst/>
          </a:prstGeom>
        </p:spPr>
        <p:txBody>
          <a:bodyPr wrap="none">
            <a:spAutoFit/>
          </a:bodyPr>
          <a:lstStyle/>
          <a:p>
            <a:pPr algn="ctr"/>
            <a:r>
              <a:rPr lang="en-GB" sz="4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mj-lt"/>
              </a:rPr>
              <a:t>Activity</a:t>
            </a:r>
          </a:p>
        </p:txBody>
      </p:sp>
      <p:pic>
        <p:nvPicPr>
          <p:cNvPr id="12" name="Picture 11">
            <a:extLst>
              <a:ext uri="{FF2B5EF4-FFF2-40B4-BE49-F238E27FC236}">
                <a16:creationId xmlns:a16="http://schemas.microsoft.com/office/drawing/2014/main" id="{4259ABD8-0BC1-0C40-8A01-674B0C905E71}"/>
              </a:ext>
            </a:extLst>
          </p:cNvPr>
          <p:cNvPicPr>
            <a:picLocks noChangeAspect="1"/>
          </p:cNvPicPr>
          <p:nvPr/>
        </p:nvPicPr>
        <p:blipFill>
          <a:blip r:embed="rId2"/>
          <a:stretch>
            <a:fillRect/>
          </a:stretch>
        </p:blipFill>
        <p:spPr>
          <a:xfrm>
            <a:off x="6920261" y="103735"/>
            <a:ext cx="4523423" cy="64186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271915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24701" y="1978434"/>
            <a:ext cx="7348819" cy="2677656"/>
          </a:xfrm>
          <a:prstGeom prst="rect">
            <a:avLst/>
          </a:prstGeom>
          <a:solidFill>
            <a:schemeClr val="accent1">
              <a:lumMod val="20000"/>
              <a:lumOff val="80000"/>
            </a:schemeClr>
          </a:solidFill>
          <a:ln>
            <a:solidFill>
              <a:schemeClr val="accent5"/>
            </a:solidFill>
          </a:ln>
        </p:spPr>
        <p:style>
          <a:lnRef idx="1">
            <a:schemeClr val="dk1"/>
          </a:lnRef>
          <a:fillRef idx="2">
            <a:schemeClr val="dk1"/>
          </a:fillRef>
          <a:effectRef idx="1">
            <a:schemeClr val="dk1"/>
          </a:effectRef>
          <a:fontRef idx="minor">
            <a:schemeClr val="dk1"/>
          </a:fontRef>
        </p:style>
        <p:txBody>
          <a:bodyPr wrap="square" rtlCol="0">
            <a:spAutoFit/>
          </a:bodyPr>
          <a:lstStyle/>
          <a:p>
            <a:r>
              <a:rPr lang="en-GB" sz="2800" dirty="0">
                <a:latin typeface="+mj-lt"/>
              </a:rPr>
              <a:t>What are the different types of textiles?</a:t>
            </a:r>
          </a:p>
          <a:p>
            <a:endParaRPr lang="en-GB" sz="2800" dirty="0">
              <a:latin typeface="+mj-lt"/>
            </a:endParaRPr>
          </a:p>
          <a:p>
            <a:r>
              <a:rPr lang="en-GB" sz="2800" dirty="0">
                <a:latin typeface="+mj-lt"/>
              </a:rPr>
              <a:t>Name one and explain how it is made? </a:t>
            </a:r>
          </a:p>
          <a:p>
            <a:endParaRPr lang="en-GB" sz="2800" dirty="0">
              <a:latin typeface="+mj-lt"/>
            </a:endParaRPr>
          </a:p>
          <a:p>
            <a:r>
              <a:rPr lang="en-GB" sz="2800" dirty="0">
                <a:latin typeface="+mj-lt"/>
              </a:rPr>
              <a:t>What do you think some of the problems with making so many textiles might be?</a:t>
            </a:r>
          </a:p>
        </p:txBody>
      </p:sp>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l="53883" t="13096" r="23354" b="52126"/>
          <a:stretch/>
        </p:blipFill>
        <p:spPr>
          <a:xfrm>
            <a:off x="5623935" y="5711195"/>
            <a:ext cx="1150352" cy="1137280"/>
          </a:xfrm>
          <a:prstGeom prst="ellipse">
            <a:avLst/>
          </a:prstGeom>
        </p:spPr>
      </p:pic>
      <p:sp>
        <p:nvSpPr>
          <p:cNvPr id="14" name="TextBox 13"/>
          <p:cNvSpPr txBox="1"/>
          <p:nvPr/>
        </p:nvSpPr>
        <p:spPr>
          <a:xfrm>
            <a:off x="4793304" y="0"/>
            <a:ext cx="2270365" cy="923330"/>
          </a:xfrm>
          <a:prstGeom prst="rect">
            <a:avLst/>
          </a:prstGeom>
          <a:noFill/>
        </p:spPr>
        <p:txBody>
          <a:bodyPr wrap="none" rtlCol="0">
            <a:spAutoFit/>
          </a:bodyPr>
          <a:lstStyle/>
          <a:p>
            <a:r>
              <a:rPr lang="en-GB" sz="5400" b="1" u="sng"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mj-lt"/>
              </a:rPr>
              <a:t>Plenary</a:t>
            </a:r>
            <a:endParaRPr lang="en-GB" sz="5400" b="1" u="sng" dirty="0">
              <a:solidFill>
                <a:srgbClr val="FF0000"/>
              </a:solidFill>
              <a:latin typeface="+mj-lt"/>
            </a:endParaRPr>
          </a:p>
        </p:txBody>
      </p:sp>
      <p:pic>
        <p:nvPicPr>
          <p:cNvPr id="3" name="Picture 2">
            <a:extLst>
              <a:ext uri="{FF2B5EF4-FFF2-40B4-BE49-F238E27FC236}">
                <a16:creationId xmlns:a16="http://schemas.microsoft.com/office/drawing/2014/main" id="{47093122-E23D-A34E-A065-04FE69D67F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 y="399322"/>
            <a:ext cx="2103120" cy="2103120"/>
          </a:xfrm>
          <a:prstGeom prst="rect">
            <a:avLst/>
          </a:prstGeom>
        </p:spPr>
      </p:pic>
    </p:spTree>
    <p:extLst>
      <p:ext uri="{BB962C8B-B14F-4D97-AF65-F5344CB8AC3E}">
        <p14:creationId xmlns:p14="http://schemas.microsoft.com/office/powerpoint/2010/main" val="25756914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E8109F-4731-0640-BC7A-6402EDB47D36}"/>
              </a:ext>
            </a:extLst>
          </p:cNvPr>
          <p:cNvSpPr/>
          <p:nvPr/>
        </p:nvSpPr>
        <p:spPr>
          <a:xfrm>
            <a:off x="171718" y="1258258"/>
            <a:ext cx="11848563" cy="4832092"/>
          </a:xfrm>
          <a:prstGeom prst="rect">
            <a:avLst/>
          </a:prstGeom>
          <a:ln w="25400">
            <a:solidFill>
              <a:schemeClr val="accent5"/>
            </a:solidFill>
          </a:ln>
        </p:spPr>
        <p:txBody>
          <a:bodyPr wrap="square">
            <a:spAutoFit/>
          </a:bodyPr>
          <a:lstStyle/>
          <a:p>
            <a:r>
              <a:rPr lang="en-AU" sz="2000" b="1" dirty="0">
                <a:solidFill>
                  <a:srgbClr val="333333"/>
                </a:solidFill>
                <a:latin typeface="proxima_nova_bold"/>
              </a:rPr>
              <a:t>The Sustainability cross-curriculum priority</a:t>
            </a:r>
          </a:p>
          <a:p>
            <a:r>
              <a:rPr lang="en-AU" dirty="0">
                <a:latin typeface="+mj-lt"/>
              </a:rPr>
              <a:t>Sustainability addresses the ongoing capacity of Earth to maintain all life.</a:t>
            </a:r>
          </a:p>
          <a:p>
            <a:endParaRPr lang="en-AU" dirty="0">
              <a:latin typeface="+mj-lt"/>
            </a:endParaRPr>
          </a:p>
          <a:p>
            <a:r>
              <a:rPr lang="en-AU" dirty="0">
                <a:latin typeface="+mj-lt"/>
              </a:rPr>
              <a:t>Sustainable patterns of living meet the needs of the present without compromising the ability of future generations to meet their needs. Actions to improve sustainability are individual and collective endeavours shared across local and global communities. They necessitate a renewed and balanced approach to the way humans interact with each other and the environment.</a:t>
            </a:r>
          </a:p>
          <a:p>
            <a:endParaRPr lang="en-AU" dirty="0">
              <a:latin typeface="+mj-lt"/>
            </a:endParaRPr>
          </a:p>
          <a:p>
            <a:r>
              <a:rPr lang="en-AU" dirty="0">
                <a:latin typeface="+mj-lt"/>
              </a:rPr>
              <a:t>Education for sustainability develops the knowledge, skills, values and world views necessary for people to act in ways that contribute to more sustainable patterns of living. It enables individuals and communities to reflect on ways of interpreting and engaging with the world. Sustainability education is futures-oriented, focusing on protecting environments and creating a more ecologically and socially just world through informed action. Actions that support more sustainable patterns of living require consideration of environmental, social, cultural and economic systems and their interdependence.</a:t>
            </a:r>
          </a:p>
          <a:p>
            <a:endParaRPr lang="en-AU" dirty="0">
              <a:latin typeface="+mj-lt"/>
            </a:endParaRPr>
          </a:p>
          <a:p>
            <a:endParaRPr lang="en-AU" dirty="0"/>
          </a:p>
          <a:p>
            <a:r>
              <a:rPr lang="en-AU" dirty="0"/>
              <a:t>Sustainability is one of the three cross-curriculum priorities stipulated by the Australian Curriculum. Click on the </a:t>
            </a:r>
            <a:r>
              <a:rPr lang="en-AU" dirty="0">
                <a:hlinkClick r:id="rId2">
                  <a:extLst>
                    <a:ext uri="{A12FA001-AC4F-418D-AE19-62706E023703}">
                      <ahyp:hlinkClr xmlns:ahyp="http://schemas.microsoft.com/office/drawing/2018/hyperlinkcolor" val="tx"/>
                    </a:ext>
                  </a:extLst>
                </a:hlinkClick>
              </a:rPr>
              <a:t>link</a:t>
            </a:r>
            <a:r>
              <a:rPr lang="en-AU" dirty="0"/>
              <a:t> to view the overview of sustainability in the Australian curriculum. </a:t>
            </a:r>
          </a:p>
        </p:txBody>
      </p:sp>
      <p:graphicFrame>
        <p:nvGraphicFramePr>
          <p:cNvPr id="4" name="Table 3">
            <a:extLst>
              <a:ext uri="{FF2B5EF4-FFF2-40B4-BE49-F238E27FC236}">
                <a16:creationId xmlns:a16="http://schemas.microsoft.com/office/drawing/2014/main" id="{7B1B86AC-B896-B242-BFB5-3EB578C2D408}"/>
              </a:ext>
            </a:extLst>
          </p:cNvPr>
          <p:cNvGraphicFramePr>
            <a:graphicFrameLocks noGrp="1"/>
          </p:cNvGraphicFramePr>
          <p:nvPr>
            <p:extLst/>
          </p:nvPr>
        </p:nvGraphicFramePr>
        <p:xfrm>
          <a:off x="0" y="0"/>
          <a:ext cx="12192000" cy="731520"/>
        </p:xfrm>
        <a:graphic>
          <a:graphicData uri="http://schemas.openxmlformats.org/drawingml/2006/table">
            <a:tbl>
              <a:tblPr/>
              <a:tblGrid>
                <a:gridCol w="12192000">
                  <a:extLst>
                    <a:ext uri="{9D8B030D-6E8A-4147-A177-3AD203B41FA5}">
                      <a16:colId xmlns:a16="http://schemas.microsoft.com/office/drawing/2014/main" val="20000"/>
                    </a:ext>
                  </a:extLst>
                </a:gridCol>
              </a:tblGrid>
              <a:tr h="0">
                <a:tc>
                  <a:txBody>
                    <a:bodyPr/>
                    <a:lstStyle/>
                    <a:p>
                      <a:r>
                        <a:rPr lang="en-GB" sz="4200" b="1" kern="120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mn-lt"/>
                          <a:ea typeface="+mn-ea"/>
                          <a:cs typeface="+mn-cs"/>
                        </a:rPr>
                        <a:t>Australian Curriculum Objectives</a:t>
                      </a:r>
                    </a:p>
                  </a:txBody>
                  <a:tcPr anchor="ctr">
                    <a:lnL>
                      <a:noFill/>
                    </a:lnL>
                    <a:lnR>
                      <a:noFill/>
                    </a:lnR>
                    <a:lnT>
                      <a:noFill/>
                    </a:lnT>
                    <a:lnB>
                      <a:noFill/>
                    </a:lnB>
                    <a:solidFill>
                      <a:schemeClr val="accent1">
                        <a:lumMod val="40000"/>
                        <a:lumOff val="6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3157345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E8109F-4731-0640-BC7A-6402EDB47D36}"/>
              </a:ext>
            </a:extLst>
          </p:cNvPr>
          <p:cNvSpPr/>
          <p:nvPr/>
        </p:nvSpPr>
        <p:spPr>
          <a:xfrm>
            <a:off x="171718" y="1258258"/>
            <a:ext cx="11848563" cy="4401205"/>
          </a:xfrm>
          <a:prstGeom prst="rect">
            <a:avLst/>
          </a:prstGeom>
          <a:ln w="25400">
            <a:solidFill>
              <a:schemeClr val="accent5"/>
            </a:solidFill>
          </a:ln>
        </p:spPr>
        <p:txBody>
          <a:bodyPr wrap="square">
            <a:spAutoFit/>
          </a:bodyPr>
          <a:lstStyle/>
          <a:p>
            <a:r>
              <a:rPr lang="en-AU" sz="2000" b="1" dirty="0"/>
              <a:t>KS1 Learning opportunities in Living in the Wider World </a:t>
            </a:r>
          </a:p>
          <a:p>
            <a:r>
              <a:rPr lang="en-AU" i="1" dirty="0"/>
              <a:t>Pupils learn... </a:t>
            </a:r>
          </a:p>
          <a:p>
            <a:endParaRPr lang="en-AU" i="1" dirty="0"/>
          </a:p>
          <a:p>
            <a:r>
              <a:rPr lang="en-AU" b="1" dirty="0"/>
              <a:t>L2. </a:t>
            </a:r>
            <a:r>
              <a:rPr lang="en-AU" dirty="0"/>
              <a:t>how people and other living things have different needs; about the responsibilities of caring for them </a:t>
            </a:r>
            <a:endParaRPr lang="en-AU" sz="2000" dirty="0"/>
          </a:p>
          <a:p>
            <a:r>
              <a:rPr lang="en-AU" b="1" dirty="0"/>
              <a:t>L3. </a:t>
            </a:r>
            <a:r>
              <a:rPr lang="en-AU" dirty="0"/>
              <a:t>about things they can do to help look after their environment </a:t>
            </a:r>
            <a:endParaRPr lang="en-AU" sz="2000" dirty="0"/>
          </a:p>
          <a:p>
            <a:endParaRPr lang="en-AU" sz="2000" dirty="0">
              <a:effectLst/>
            </a:endParaRPr>
          </a:p>
          <a:p>
            <a:r>
              <a:rPr lang="en-AU" sz="2000" b="1" dirty="0"/>
              <a:t>KS2 Learning opportunities in Living in the Wider World </a:t>
            </a:r>
          </a:p>
          <a:p>
            <a:r>
              <a:rPr lang="en-AU" i="1" dirty="0"/>
              <a:t>Pupils learn... </a:t>
            </a:r>
          </a:p>
          <a:p>
            <a:endParaRPr lang="en-AU" sz="2000" dirty="0"/>
          </a:p>
          <a:p>
            <a:r>
              <a:rPr lang="en-AU" b="1" dirty="0"/>
              <a:t>L3. </a:t>
            </a:r>
            <a:r>
              <a:rPr lang="en-AU" dirty="0"/>
              <a:t>about the relationship between rights and responsibilities </a:t>
            </a:r>
            <a:endParaRPr lang="en-AU" sz="2000" dirty="0"/>
          </a:p>
          <a:p>
            <a:r>
              <a:rPr lang="en-AU" b="1" dirty="0"/>
              <a:t>L4. </a:t>
            </a:r>
            <a:r>
              <a:rPr lang="en-AU" dirty="0"/>
              <a:t>the importance of having compassion towards others; shared responsibilities we all have for caring for other people and living things; how to show care and concern for others </a:t>
            </a:r>
            <a:endParaRPr lang="en-AU" sz="2000" dirty="0"/>
          </a:p>
          <a:p>
            <a:r>
              <a:rPr lang="en-AU" b="1" dirty="0"/>
              <a:t>L5. </a:t>
            </a:r>
            <a:r>
              <a:rPr lang="en-AU" dirty="0"/>
              <a:t>ways of carrying out shared responsibilities for protecting the environment in school and at home; how everyday choices can affect the environment (e.g. reducing, reusing, recycling; food choices) </a:t>
            </a:r>
            <a:endParaRPr lang="en-AU" sz="2000" dirty="0"/>
          </a:p>
          <a:p>
            <a:endParaRPr lang="en-AU" sz="2000" dirty="0">
              <a:effectLst/>
            </a:endParaRPr>
          </a:p>
        </p:txBody>
      </p:sp>
      <p:graphicFrame>
        <p:nvGraphicFramePr>
          <p:cNvPr id="4" name="Table 3">
            <a:extLst>
              <a:ext uri="{FF2B5EF4-FFF2-40B4-BE49-F238E27FC236}">
                <a16:creationId xmlns:a16="http://schemas.microsoft.com/office/drawing/2014/main" id="{7B1B86AC-B896-B242-BFB5-3EB578C2D408}"/>
              </a:ext>
            </a:extLst>
          </p:cNvPr>
          <p:cNvGraphicFramePr>
            <a:graphicFrameLocks noGrp="1"/>
          </p:cNvGraphicFramePr>
          <p:nvPr>
            <p:extLst/>
          </p:nvPr>
        </p:nvGraphicFramePr>
        <p:xfrm>
          <a:off x="0" y="0"/>
          <a:ext cx="12192000" cy="731520"/>
        </p:xfrm>
        <a:graphic>
          <a:graphicData uri="http://schemas.openxmlformats.org/drawingml/2006/table">
            <a:tbl>
              <a:tblPr/>
              <a:tblGrid>
                <a:gridCol w="12192000">
                  <a:extLst>
                    <a:ext uri="{9D8B030D-6E8A-4147-A177-3AD203B41FA5}">
                      <a16:colId xmlns:a16="http://schemas.microsoft.com/office/drawing/2014/main" val="20000"/>
                    </a:ext>
                  </a:extLst>
                </a:gridCol>
              </a:tblGrid>
              <a:tr h="0">
                <a:tc>
                  <a:txBody>
                    <a:bodyPr/>
                    <a:lstStyle/>
                    <a:p>
                      <a:r>
                        <a:rPr lang="en-GB" sz="4200" b="1" kern="120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mn-lt"/>
                          <a:ea typeface="+mn-ea"/>
                          <a:cs typeface="+mn-cs"/>
                        </a:rPr>
                        <a:t>PSHE – Programme of Study (UK) </a:t>
                      </a:r>
                    </a:p>
                  </a:txBody>
                  <a:tcPr anchor="ctr">
                    <a:lnL>
                      <a:noFill/>
                    </a:lnL>
                    <a:lnR>
                      <a:noFill/>
                    </a:lnR>
                    <a:lnT>
                      <a:noFill/>
                    </a:lnT>
                    <a:lnB>
                      <a:noFill/>
                    </a:lnB>
                    <a:solidFill>
                      <a:schemeClr val="accent1">
                        <a:lumMod val="40000"/>
                        <a:lumOff val="6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4059568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Retrospect">
  <a:themeElements>
    <a:clrScheme name="Custom 3">
      <a:dk1>
        <a:sysClr val="windowText" lastClr="000000"/>
      </a:dk1>
      <a:lt1>
        <a:sysClr val="window" lastClr="FFFFFF"/>
      </a:lt1>
      <a:dk2>
        <a:srgbClr val="2C3C43"/>
      </a:dk2>
      <a:lt2>
        <a:srgbClr val="EBEBEB"/>
      </a:lt2>
      <a:accent1>
        <a:srgbClr val="FFFF00"/>
      </a:accent1>
      <a:accent2>
        <a:srgbClr val="F7EC57"/>
      </a:accent2>
      <a:accent3>
        <a:srgbClr val="000000"/>
      </a:accent3>
      <a:accent4>
        <a:srgbClr val="FFFFCC"/>
      </a:accent4>
      <a:accent5>
        <a:srgbClr val="FFC000"/>
      </a:accent5>
      <a:accent6>
        <a:srgbClr val="FFFF00"/>
      </a:accent6>
      <a:hlink>
        <a:srgbClr val="FFFF00"/>
      </a:hlink>
      <a:folHlink>
        <a:srgbClr val="FFFFC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65760</TotalTime>
  <Words>1369</Words>
  <Application>Microsoft Macintosh PowerPoint</Application>
  <PresentationFormat>Widescreen</PresentationFormat>
  <Paragraphs>109</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proxima_nova_bold</vt:lpstr>
      <vt:lpstr>Retrospect</vt:lpstr>
      <vt:lpstr>PowerPoint Presentation</vt:lpstr>
      <vt:lpstr>Lesson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HAILEYBURY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Reardon</dc:creator>
  <cp:lastModifiedBy>Microsoft Office User</cp:lastModifiedBy>
  <cp:revision>93</cp:revision>
  <dcterms:created xsi:type="dcterms:W3CDTF">2015-12-16T03:40:36Z</dcterms:created>
  <dcterms:modified xsi:type="dcterms:W3CDTF">2025-10-17T02:17:40Z</dcterms:modified>
</cp:coreProperties>
</file>